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4v" ContentType="video/unknown"/>
  <Default Extension="mp4" ContentType="video/unknown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5"/>
  </p:notesMasterIdLst>
  <p:sldIdLst>
    <p:sldId id="268" r:id="rId2"/>
    <p:sldId id="333" r:id="rId3"/>
    <p:sldId id="336" r:id="rId4"/>
    <p:sldId id="337" r:id="rId5"/>
    <p:sldId id="338" r:id="rId6"/>
    <p:sldId id="335" r:id="rId7"/>
    <p:sldId id="341" r:id="rId8"/>
    <p:sldId id="340" r:id="rId9"/>
    <p:sldId id="343" r:id="rId10"/>
    <p:sldId id="342" r:id="rId11"/>
    <p:sldId id="344" r:id="rId12"/>
    <p:sldId id="345" r:id="rId13"/>
    <p:sldId id="346" r:id="rId14"/>
    <p:sldId id="347" r:id="rId15"/>
    <p:sldId id="334" r:id="rId16"/>
    <p:sldId id="353" r:id="rId17"/>
    <p:sldId id="355" r:id="rId18"/>
    <p:sldId id="348" r:id="rId19"/>
    <p:sldId id="352" r:id="rId20"/>
    <p:sldId id="349" r:id="rId21"/>
    <p:sldId id="350" r:id="rId22"/>
    <p:sldId id="354" r:id="rId23"/>
    <p:sldId id="351" r:id="rId2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 baseline="-250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 baseline="-250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 baseline="-250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 baseline="-250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06DC"/>
    <a:srgbClr val="2206A1"/>
    <a:srgbClr val="30B00F"/>
    <a:srgbClr val="743CB0"/>
    <a:srgbClr val="CC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-896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1745C10-E831-6C4D-8A67-07FC1088A5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4336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471394D-81B0-D14F-AD2F-CC6DBAC21675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5F518D0-30C7-A745-909D-5E4AE227899F}" type="slidenum">
              <a:rPr lang="en-US" sz="1200"/>
              <a:pPr/>
              <a:t>11</a:t>
            </a:fld>
            <a:endParaRPr lang="en-US" sz="1200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5F518D0-30C7-A745-909D-5E4AE227899F}" type="slidenum">
              <a:rPr lang="en-US" sz="1200"/>
              <a:pPr/>
              <a:t>12</a:t>
            </a:fld>
            <a:endParaRPr lang="en-US" sz="1200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5F518D0-30C7-A745-909D-5E4AE227899F}" type="slidenum">
              <a:rPr lang="en-US" sz="1200"/>
              <a:pPr/>
              <a:t>13</a:t>
            </a:fld>
            <a:endParaRPr lang="en-US" sz="1200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132A64A-BE92-8F4E-97E6-978CC1533A77}" type="slidenum">
              <a:rPr lang="en-US" sz="1200"/>
              <a:pPr/>
              <a:t>14</a:t>
            </a:fld>
            <a:endParaRPr lang="en-US" sz="1200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132A64A-BE92-8F4E-97E6-978CC1533A77}" type="slidenum">
              <a:rPr lang="en-US" sz="1200"/>
              <a:pPr/>
              <a:t>15</a:t>
            </a:fld>
            <a:endParaRPr lang="en-US" sz="1200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132A64A-BE92-8F4E-97E6-978CC1533A77}" type="slidenum">
              <a:rPr lang="en-US" sz="1200"/>
              <a:pPr/>
              <a:t>16</a:t>
            </a:fld>
            <a:endParaRPr lang="en-US" sz="1200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5F518D0-30C7-A745-909D-5E4AE227899F}" type="slidenum">
              <a:rPr lang="en-US" sz="1200"/>
              <a:pPr/>
              <a:t>17</a:t>
            </a:fld>
            <a:endParaRPr lang="en-US" sz="1200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132A64A-BE92-8F4E-97E6-978CC1533A77}" type="slidenum">
              <a:rPr lang="en-US" sz="1200"/>
              <a:pPr/>
              <a:t>18</a:t>
            </a:fld>
            <a:endParaRPr lang="en-US" sz="1200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132A64A-BE92-8F4E-97E6-978CC1533A77}" type="slidenum">
              <a:rPr lang="en-US" sz="1200"/>
              <a:pPr/>
              <a:t>19</a:t>
            </a:fld>
            <a:endParaRPr lang="en-US" sz="1200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132A64A-BE92-8F4E-97E6-978CC1533A77}" type="slidenum">
              <a:rPr lang="en-US" sz="1200"/>
              <a:pPr/>
              <a:t>20</a:t>
            </a:fld>
            <a:endParaRPr lang="en-US" sz="1200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5F518D0-30C7-A745-909D-5E4AE227899F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132A64A-BE92-8F4E-97E6-978CC1533A77}" type="slidenum">
              <a:rPr lang="en-US" sz="1200"/>
              <a:pPr/>
              <a:t>21</a:t>
            </a:fld>
            <a:endParaRPr lang="en-US" sz="1200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132A64A-BE92-8F4E-97E6-978CC1533A77}" type="slidenum">
              <a:rPr lang="en-US" sz="1200"/>
              <a:pPr/>
              <a:t>22</a:t>
            </a:fld>
            <a:endParaRPr lang="en-US" sz="1200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132A64A-BE92-8F4E-97E6-978CC1533A77}" type="slidenum">
              <a:rPr lang="en-US" sz="1200"/>
              <a:pPr/>
              <a:t>23</a:t>
            </a:fld>
            <a:endParaRPr lang="en-US" sz="1200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5F518D0-30C7-A745-909D-5E4AE227899F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5F518D0-30C7-A745-909D-5E4AE227899F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5F518D0-30C7-A745-909D-5E4AE227899F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5F518D0-30C7-A745-909D-5E4AE227899F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5F518D0-30C7-A745-909D-5E4AE227899F}" type="slidenum">
              <a:rPr lang="en-US" sz="1200"/>
              <a:pPr/>
              <a:t>8</a:t>
            </a:fld>
            <a:endParaRPr lang="en-US" sz="1200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5F518D0-30C7-A745-909D-5E4AE227899F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5F518D0-30C7-A745-909D-5E4AE227899F}" type="slidenum">
              <a:rPr lang="en-US" sz="1200"/>
              <a:pPr/>
              <a:t>10</a:t>
            </a:fld>
            <a:endParaRPr lang="en-US" sz="1200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6336FA-EB98-4E49-8F5E-9F15C814F6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566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EB3D17-296D-224E-9ED1-A41F221FFB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477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967945-76F6-0E48-9B5A-3F350C34EF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097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E3999E-25C3-EC4F-93A9-910D048DD6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809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1C8A43-A7EF-1F4D-B251-20C8724775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229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6C4C43-CE3D-3042-81FB-5520D3EC81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989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53256D-BEA2-7549-B630-BAE9D1FFAA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176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A68B06-BE0F-DB44-9884-D056471B62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755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68768D-5401-DE4D-BD14-EBB30F8FE2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568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87AA0-F42F-C347-A1B1-6816B50900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115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0BD092-AEF9-804A-BC86-4830B96C66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954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aseline="0">
                <a:effectLst/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aseline="0">
                <a:effectLst/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/>
            </a:lvl1pPr>
          </a:lstStyle>
          <a:p>
            <a:pPr>
              <a:defRPr/>
            </a:pPr>
            <a:fld id="{EF80C465-7279-B04A-B484-59FA0247A9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g"/><Relationship Id="rId5" Type="http://schemas.openxmlformats.org/officeDocument/2006/relationships/image" Target="../media/image3.jpg"/><Relationship Id="rId6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7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8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Relationship Id="rId3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7.pn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8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304800" y="457200"/>
            <a:ext cx="8458200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4000" baseline="0" dirty="0">
                <a:solidFill>
                  <a:srgbClr val="FFFF00"/>
                </a:solidFill>
              </a:rPr>
              <a:t> </a:t>
            </a:r>
            <a:r>
              <a:rPr lang="en-US" sz="4400" b="1" baseline="0" dirty="0" smtClean="0">
                <a:solidFill>
                  <a:srgbClr val="FFFF00"/>
                </a:solidFill>
              </a:rPr>
              <a:t>The Betelgeuse Project</a:t>
            </a:r>
          </a:p>
          <a:p>
            <a:pPr algn="ctr"/>
            <a:endParaRPr lang="en-US" sz="4000" b="1" baseline="0" dirty="0">
              <a:solidFill>
                <a:srgbClr val="FFFF00"/>
              </a:solidFill>
            </a:endParaRPr>
          </a:p>
          <a:p>
            <a:pPr algn="ctr"/>
            <a:endParaRPr lang="en-US" sz="3600" dirty="0">
              <a:solidFill>
                <a:srgbClr val="FFFF00"/>
              </a:solidFill>
            </a:endParaRPr>
          </a:p>
          <a:p>
            <a:pPr algn="ctr"/>
            <a:endParaRPr lang="en-US" sz="3600" dirty="0">
              <a:solidFill>
                <a:srgbClr val="FFFF00"/>
              </a:solidFill>
            </a:endParaRPr>
          </a:p>
          <a:p>
            <a:pPr algn="ctr"/>
            <a:endParaRPr lang="en-US" sz="3200" baseline="0" dirty="0" smtClean="0">
              <a:solidFill>
                <a:srgbClr val="FFFF00"/>
              </a:solidFill>
            </a:endParaRPr>
          </a:p>
          <a:p>
            <a:pPr algn="ctr"/>
            <a:r>
              <a:rPr lang="en-US" sz="3200" baseline="0" dirty="0" smtClean="0">
                <a:solidFill>
                  <a:srgbClr val="FFFF00"/>
                </a:solidFill>
              </a:rPr>
              <a:t>J</a:t>
            </a:r>
            <a:r>
              <a:rPr lang="en-US" sz="3200" baseline="0" dirty="0">
                <a:solidFill>
                  <a:srgbClr val="FFFF00"/>
                </a:solidFill>
              </a:rPr>
              <a:t>. Craig Wheeler</a:t>
            </a:r>
          </a:p>
          <a:p>
            <a:pPr algn="ctr"/>
            <a:r>
              <a:rPr lang="en-US" sz="3200" baseline="0" dirty="0">
                <a:solidFill>
                  <a:srgbClr val="FFFF00"/>
                </a:solidFill>
              </a:rPr>
              <a:t>Department of </a:t>
            </a:r>
            <a:r>
              <a:rPr lang="en-US" sz="3200" baseline="0" dirty="0" smtClean="0">
                <a:solidFill>
                  <a:srgbClr val="FFFF00"/>
                </a:solidFill>
              </a:rPr>
              <a:t>Astronomy </a:t>
            </a:r>
            <a:endParaRPr lang="en-US" sz="3200" baseline="0" dirty="0">
              <a:solidFill>
                <a:srgbClr val="FFFF00"/>
              </a:solidFill>
            </a:endParaRPr>
          </a:p>
          <a:p>
            <a:pPr algn="ctr"/>
            <a:r>
              <a:rPr lang="en-US" sz="3200" baseline="0" dirty="0">
                <a:solidFill>
                  <a:srgbClr val="FFFF00"/>
                </a:solidFill>
              </a:rPr>
              <a:t>University of Texas at Austin</a:t>
            </a:r>
            <a:endParaRPr lang="en-US" dirty="0"/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2819400" y="5334000"/>
            <a:ext cx="327660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800" baseline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Cook's </a:t>
            </a:r>
            <a:r>
              <a:rPr lang="en-US" sz="1800" baseline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Branch Nature Conservancy October 6, </a:t>
            </a:r>
            <a:r>
              <a:rPr lang="en-US" sz="1800" baseline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2013 </a:t>
            </a:r>
            <a:endParaRPr lang="en-US" baseline="0" dirty="0" smtClean="0">
              <a:solidFill>
                <a:srgbClr val="FFFF00"/>
              </a:solidFill>
            </a:endParaRPr>
          </a:p>
        </p:txBody>
      </p:sp>
      <p:pic>
        <p:nvPicPr>
          <p:cNvPr id="2" name="Picture 1" descr="Betelgeuse-sun-spots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47800"/>
            <a:ext cx="2004970" cy="1854597"/>
          </a:xfrm>
          <a:prstGeom prst="rect">
            <a:avLst/>
          </a:prstGeom>
        </p:spPr>
      </p:pic>
      <p:pic>
        <p:nvPicPr>
          <p:cNvPr id="3" name="Picture 2" descr="betelgeuse-micron-wavelength-images-102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1295400"/>
            <a:ext cx="2133600" cy="2133600"/>
          </a:xfrm>
          <a:prstGeom prst="rect">
            <a:avLst/>
          </a:prstGeom>
        </p:spPr>
      </p:pic>
      <p:pic>
        <p:nvPicPr>
          <p:cNvPr id="4" name="Picture 3" descr="image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284885"/>
            <a:ext cx="2150387" cy="16107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9296400" cy="5755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aseline="0" dirty="0" smtClean="0">
                <a:solidFill>
                  <a:schemeClr val="bg1"/>
                </a:solidFill>
                <a:sym typeface="Wingdings" charset="0"/>
              </a:rPr>
              <a:t>Critical Frequencies</a:t>
            </a:r>
          </a:p>
          <a:p>
            <a:pPr>
              <a:defRPr/>
            </a:pPr>
            <a:endParaRPr lang="en-US" baseline="0" dirty="0">
              <a:solidFill>
                <a:schemeClr val="bg1"/>
              </a:solidFill>
              <a:sym typeface="Wingdings" charset="0"/>
            </a:endParaRPr>
          </a:p>
          <a:p>
            <a:pPr>
              <a:defRPr/>
            </a:pPr>
            <a:r>
              <a:rPr lang="en-US" baseline="0" dirty="0" smtClean="0">
                <a:solidFill>
                  <a:schemeClr val="bg1"/>
                </a:solidFill>
                <a:sym typeface="Wingdings" charset="0"/>
              </a:rPr>
              <a:t>Estimate typical frequency generated in convective regions</a:t>
            </a:r>
          </a:p>
          <a:p>
            <a:pPr>
              <a:defRPr/>
            </a:pPr>
            <a:endParaRPr lang="en-US" baseline="0" dirty="0" smtClean="0">
              <a:solidFill>
                <a:schemeClr val="bg1"/>
              </a:solidFill>
              <a:sym typeface="Wingdings" charset="0"/>
            </a:endParaRPr>
          </a:p>
          <a:p>
            <a:pPr>
              <a:defRPr/>
            </a:pPr>
            <a:r>
              <a:rPr lang="en-US" baseline="0" dirty="0" err="1" smtClean="0">
                <a:solidFill>
                  <a:schemeClr val="bg1"/>
                </a:solidFill>
                <a:sym typeface="Wingdings" charset="0"/>
              </a:rPr>
              <a:t>ω</a:t>
            </a:r>
            <a:r>
              <a:rPr lang="en-US" dirty="0" err="1" smtClean="0">
                <a:solidFill>
                  <a:schemeClr val="bg1"/>
                </a:solidFill>
                <a:sym typeface="Wingdings" charset="0"/>
              </a:rPr>
              <a:t>gen</a:t>
            </a:r>
            <a:r>
              <a:rPr lang="en-US" baseline="0" dirty="0" smtClean="0">
                <a:solidFill>
                  <a:schemeClr val="bg1"/>
                </a:solidFill>
                <a:sym typeface="Wingdings" charset="0"/>
              </a:rPr>
              <a:t> ~ min(</a:t>
            </a:r>
            <a:r>
              <a:rPr lang="en-US" baseline="0" dirty="0" err="1" smtClean="0">
                <a:solidFill>
                  <a:schemeClr val="bg1"/>
                </a:solidFill>
                <a:sym typeface="Wingdings" charset="0"/>
              </a:rPr>
              <a:t>H</a:t>
            </a:r>
            <a:r>
              <a:rPr lang="en-US" dirty="0" err="1" smtClean="0">
                <a:solidFill>
                  <a:schemeClr val="bg1"/>
                </a:solidFill>
                <a:sym typeface="Wingdings" charset="0"/>
              </a:rPr>
              <a:t>p</a:t>
            </a:r>
            <a:r>
              <a:rPr lang="en-US" baseline="0" dirty="0" smtClean="0">
                <a:solidFill>
                  <a:schemeClr val="bg1"/>
                </a:solidFill>
                <a:sym typeface="Wingdings" charset="0"/>
              </a:rPr>
              <a:t>, r)/</a:t>
            </a:r>
            <a:r>
              <a:rPr lang="en-US" baseline="0" dirty="0" err="1" smtClean="0">
                <a:solidFill>
                  <a:schemeClr val="bg1"/>
                </a:solidFill>
                <a:sym typeface="Wingdings" charset="0"/>
              </a:rPr>
              <a:t>v</a:t>
            </a:r>
            <a:r>
              <a:rPr lang="en-US" dirty="0" err="1" smtClean="0">
                <a:solidFill>
                  <a:schemeClr val="bg1"/>
                </a:solidFill>
                <a:sym typeface="Wingdings" charset="0"/>
              </a:rPr>
              <a:t>conv</a:t>
            </a:r>
            <a:endParaRPr lang="en-US" baseline="0" dirty="0" smtClean="0">
              <a:solidFill>
                <a:schemeClr val="bg1"/>
              </a:solidFill>
              <a:sym typeface="Wingdings" charset="0"/>
            </a:endParaRPr>
          </a:p>
          <a:p>
            <a:pPr>
              <a:defRPr/>
            </a:pPr>
            <a:endParaRPr lang="en-US" baseline="0" dirty="0">
              <a:solidFill>
                <a:schemeClr val="bg1"/>
              </a:solidFill>
              <a:sym typeface="Wingdings" charset="0"/>
            </a:endParaRPr>
          </a:p>
          <a:p>
            <a:pPr>
              <a:defRPr/>
            </a:pPr>
            <a:r>
              <a:rPr lang="en-US" baseline="0" dirty="0" smtClean="0">
                <a:solidFill>
                  <a:schemeClr val="bg1"/>
                </a:solidFill>
                <a:sym typeface="Wingdings" charset="0"/>
              </a:rPr>
              <a:t>Estimate damping frequency, </a:t>
            </a:r>
          </a:p>
          <a:p>
            <a:pPr>
              <a:defRPr/>
            </a:pPr>
            <a:endParaRPr lang="en-US" baseline="0" dirty="0">
              <a:solidFill>
                <a:schemeClr val="bg1"/>
              </a:solidFill>
              <a:sym typeface="Wingdings" charset="0"/>
            </a:endParaRPr>
          </a:p>
          <a:p>
            <a:pPr>
              <a:defRPr/>
            </a:pPr>
            <a:r>
              <a:rPr lang="en-US" baseline="0" dirty="0" err="1" smtClean="0">
                <a:solidFill>
                  <a:schemeClr val="bg1"/>
                </a:solidFill>
                <a:sym typeface="Wingdings" charset="0"/>
              </a:rPr>
              <a:t>ω</a:t>
            </a:r>
            <a:r>
              <a:rPr lang="en-US" dirty="0" err="1" smtClean="0">
                <a:solidFill>
                  <a:schemeClr val="bg1"/>
                </a:solidFill>
                <a:sym typeface="Wingdings" charset="0"/>
              </a:rPr>
              <a:t>damp</a:t>
            </a:r>
            <a:r>
              <a:rPr lang="en-US" baseline="0" dirty="0" smtClean="0">
                <a:solidFill>
                  <a:schemeClr val="bg1"/>
                </a:solidFill>
                <a:sym typeface="Wingdings" charset="0"/>
              </a:rPr>
              <a:t> </a:t>
            </a:r>
            <a:r>
              <a:rPr lang="en-US" baseline="0" dirty="0">
                <a:solidFill>
                  <a:schemeClr val="bg1"/>
                </a:solidFill>
                <a:sym typeface="Wingdings" charset="0"/>
              </a:rPr>
              <a:t>~ </a:t>
            </a:r>
            <a:r>
              <a:rPr lang="en-US" baseline="0" dirty="0" smtClean="0">
                <a:solidFill>
                  <a:schemeClr val="bg1"/>
                </a:solidFill>
                <a:sym typeface="Wingdings" charset="0"/>
              </a:rPr>
              <a:t>r/</a:t>
            </a:r>
            <a:r>
              <a:rPr lang="en-US" baseline="0" dirty="0" err="1" smtClean="0">
                <a:solidFill>
                  <a:schemeClr val="bg1"/>
                </a:solidFill>
                <a:sym typeface="Wingdings" charset="0"/>
              </a:rPr>
              <a:t>c</a:t>
            </a:r>
            <a:r>
              <a:rPr lang="en-US" dirty="0" err="1" smtClean="0">
                <a:solidFill>
                  <a:schemeClr val="bg1"/>
                </a:solidFill>
                <a:sym typeface="Wingdings" charset="0"/>
              </a:rPr>
              <a:t>s</a:t>
            </a:r>
            <a:endParaRPr lang="en-US" baseline="0" dirty="0" smtClean="0">
              <a:solidFill>
                <a:schemeClr val="bg1"/>
              </a:solidFill>
              <a:sym typeface="Wingdings" charset="0"/>
            </a:endParaRPr>
          </a:p>
          <a:p>
            <a:pPr>
              <a:defRPr/>
            </a:pPr>
            <a:endParaRPr lang="en-US" baseline="0" dirty="0">
              <a:solidFill>
                <a:schemeClr val="bg1"/>
              </a:solidFill>
              <a:sym typeface="Wingdings" charset="0"/>
            </a:endParaRPr>
          </a:p>
          <a:p>
            <a:pPr>
              <a:defRPr/>
            </a:pPr>
            <a:r>
              <a:rPr lang="en-US" baseline="0" dirty="0" smtClean="0">
                <a:solidFill>
                  <a:schemeClr val="bg1"/>
                </a:solidFill>
                <a:sym typeface="Wingdings" charset="0"/>
              </a:rPr>
              <a:t>Compute propagation diagram, Brunt </a:t>
            </a:r>
            <a:r>
              <a:rPr lang="en-US" baseline="0" dirty="0" err="1" smtClean="0">
                <a:solidFill>
                  <a:schemeClr val="bg1"/>
                </a:solidFill>
                <a:sym typeface="Wingdings" charset="0"/>
              </a:rPr>
              <a:t>Väisäl</a:t>
            </a:r>
            <a:r>
              <a:rPr lang="en-US" baseline="0" dirty="0" err="1">
                <a:solidFill>
                  <a:schemeClr val="bg1"/>
                </a:solidFill>
                <a:sym typeface="Wingdings" charset="0"/>
              </a:rPr>
              <a:t>ä</a:t>
            </a:r>
            <a:r>
              <a:rPr lang="en-US" baseline="0" dirty="0" smtClean="0">
                <a:solidFill>
                  <a:schemeClr val="bg1"/>
                </a:solidFill>
                <a:sym typeface="Wingdings" charset="0"/>
              </a:rPr>
              <a:t> frequency, Lamb frequencies versus depth, see where </a:t>
            </a:r>
            <a:r>
              <a:rPr lang="en-US" baseline="0" dirty="0" smtClean="0">
                <a:solidFill>
                  <a:schemeClr val="bg1"/>
                </a:solidFill>
                <a:sym typeface="Wingdings" charset="0"/>
              </a:rPr>
              <a:t>gravity, </a:t>
            </a:r>
            <a:r>
              <a:rPr lang="en-US" baseline="0" dirty="0" smtClean="0">
                <a:solidFill>
                  <a:schemeClr val="bg1"/>
                </a:solidFill>
                <a:sym typeface="Wingdings" charset="0"/>
              </a:rPr>
              <a:t>g-modes, pressure, p-modes can propagate.</a:t>
            </a:r>
          </a:p>
          <a:p>
            <a:pPr>
              <a:defRPr/>
            </a:pPr>
            <a:endParaRPr lang="en-US" baseline="0" dirty="0">
              <a:solidFill>
                <a:schemeClr val="bg1"/>
              </a:solidFill>
              <a:sym typeface="Wingdings" charset="0"/>
            </a:endParaRPr>
          </a:p>
          <a:p>
            <a:pPr>
              <a:defRPr/>
            </a:pPr>
            <a:r>
              <a:rPr lang="en-US" baseline="0" dirty="0" smtClean="0">
                <a:solidFill>
                  <a:schemeClr val="bg1"/>
                </a:solidFill>
                <a:sym typeface="Wingdings" charset="0"/>
              </a:rPr>
              <a:t>Lamb frequency squared (</a:t>
            </a:r>
            <a:r>
              <a:rPr lang="en-US" baseline="0" dirty="0" err="1" smtClean="0">
                <a:solidFill>
                  <a:schemeClr val="bg1"/>
                </a:solidFill>
                <a:sym typeface="Wingdings" charset="0"/>
              </a:rPr>
              <a:t>c</a:t>
            </a:r>
            <a:r>
              <a:rPr lang="en-US" dirty="0" err="1" smtClean="0">
                <a:solidFill>
                  <a:schemeClr val="bg1"/>
                </a:solidFill>
                <a:sym typeface="Wingdings" charset="0"/>
              </a:rPr>
              <a:t>s</a:t>
            </a:r>
            <a:r>
              <a:rPr lang="en-US" baseline="0" dirty="0" smtClean="0">
                <a:solidFill>
                  <a:schemeClr val="bg1"/>
                </a:solidFill>
                <a:sym typeface="Wingdings" charset="0"/>
              </a:rPr>
              <a:t>/r)</a:t>
            </a:r>
            <a:r>
              <a:rPr lang="en-US" baseline="30000" dirty="0" smtClean="0">
                <a:solidFill>
                  <a:schemeClr val="bg1"/>
                </a:solidFill>
                <a:sym typeface="Wingdings" charset="0"/>
              </a:rPr>
              <a:t>2</a:t>
            </a:r>
            <a:r>
              <a:rPr lang="en-US" baseline="0" dirty="0" smtClean="0">
                <a:solidFill>
                  <a:schemeClr val="bg1"/>
                </a:solidFill>
                <a:sym typeface="Wingdings" charset="0"/>
              </a:rPr>
              <a:t> l(l +1)</a:t>
            </a:r>
          </a:p>
        </p:txBody>
      </p:sp>
    </p:spTree>
    <p:extLst>
      <p:ext uri="{BB962C8B-B14F-4D97-AF65-F5344CB8AC3E}">
        <p14:creationId xmlns:p14="http://schemas.microsoft.com/office/powerpoint/2010/main" val="3859168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28600"/>
            <a:ext cx="88392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aseline="0" dirty="0" smtClean="0">
                <a:solidFill>
                  <a:schemeClr val="bg1"/>
                </a:solidFill>
                <a:sym typeface="Wingdings" charset="0"/>
              </a:rPr>
              <a:t>Core Helium Burning 30 </a:t>
            </a:r>
            <a:r>
              <a:rPr lang="en-US" sz="3200" baseline="0" dirty="0" smtClean="0">
                <a:solidFill>
                  <a:schemeClr val="accent3"/>
                </a:solidFill>
                <a:sym typeface="Symbol" charset="0"/>
              </a:rPr>
              <a:t>M</a:t>
            </a:r>
            <a:r>
              <a:rPr lang="en-US" sz="3200" dirty="0">
                <a:solidFill>
                  <a:schemeClr val="accent3"/>
                </a:solidFill>
                <a:sym typeface="Wingdings 2" charset="0"/>
              </a:rPr>
              <a:t></a:t>
            </a:r>
            <a:r>
              <a:rPr lang="en-US" sz="3200" baseline="0" dirty="0">
                <a:solidFill>
                  <a:schemeClr val="accent3"/>
                </a:solidFill>
                <a:sym typeface="Wingdings 2" charset="0"/>
              </a:rPr>
              <a:t> </a:t>
            </a:r>
          </a:p>
          <a:p>
            <a:pPr algn="ctr">
              <a:defRPr/>
            </a:pPr>
            <a:endParaRPr lang="en-US" sz="3200" baseline="0" dirty="0" smtClean="0">
              <a:solidFill>
                <a:schemeClr val="bg1"/>
              </a:solidFill>
              <a:sym typeface="Wingdings" charset="0"/>
            </a:endParaRPr>
          </a:p>
          <a:p>
            <a:pPr>
              <a:defRPr/>
            </a:pPr>
            <a:endParaRPr lang="en-US" baseline="0" dirty="0">
              <a:solidFill>
                <a:schemeClr val="bg1"/>
              </a:solidFill>
              <a:sym typeface="Wingdings" charset="0"/>
            </a:endParaRPr>
          </a:p>
        </p:txBody>
      </p:sp>
      <p:pic>
        <p:nvPicPr>
          <p:cNvPr id="3" name="Picture 2" descr="mode_prop004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05" y="1237510"/>
            <a:ext cx="9144000" cy="56581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43200" y="1992868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aseline="0" dirty="0" smtClean="0">
                <a:sym typeface="Wingdings" charset="0"/>
              </a:rPr>
              <a:t>High damping frequency, log </a:t>
            </a:r>
            <a:r>
              <a:rPr lang="en-US" sz="1800" baseline="0" dirty="0" err="1" smtClean="0">
                <a:sym typeface="Wingdings" charset="0"/>
              </a:rPr>
              <a:t>ω</a:t>
            </a:r>
            <a:r>
              <a:rPr lang="en-US" sz="1800" dirty="0" err="1" smtClean="0">
                <a:sym typeface="Wingdings" charset="0"/>
              </a:rPr>
              <a:t>damp</a:t>
            </a:r>
            <a:r>
              <a:rPr lang="en-US" sz="1800" baseline="0" dirty="0" smtClean="0">
                <a:sym typeface="Wingdings" charset="0"/>
              </a:rPr>
              <a:t> (</a:t>
            </a:r>
            <a:r>
              <a:rPr lang="en-US" sz="1800" baseline="0" dirty="0" err="1" smtClean="0">
                <a:sym typeface="Wingdings" charset="0"/>
              </a:rPr>
              <a:t>μHz</a:t>
            </a:r>
            <a:r>
              <a:rPr lang="en-US" sz="1800" baseline="0" dirty="0" smtClean="0">
                <a:sym typeface="Wingdings" charset="0"/>
              </a:rPr>
              <a:t>) = 3</a:t>
            </a:r>
            <a:endParaRPr lang="en-US" sz="1800" baseline="0" dirty="0"/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1371600" y="2514600"/>
            <a:ext cx="59436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2" name="Down Arrow 11"/>
          <p:cNvSpPr/>
          <p:nvPr/>
        </p:nvSpPr>
        <p:spPr bwMode="auto">
          <a:xfrm>
            <a:off x="2667000" y="5791200"/>
            <a:ext cx="152400" cy="6858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-25000">
              <a:ln>
                <a:noFill/>
              </a:ln>
              <a:solidFill>
                <a:srgbClr val="FFFF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05000" y="5105400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aseline="0" dirty="0" smtClean="0"/>
              <a:t>Low driving frequency, log </a:t>
            </a:r>
            <a:r>
              <a:rPr lang="en-US" sz="1800" baseline="0" dirty="0" err="1" smtClean="0">
                <a:sym typeface="Wingdings" charset="0"/>
              </a:rPr>
              <a:t>ω</a:t>
            </a:r>
            <a:r>
              <a:rPr lang="en-US" sz="1800" dirty="0" err="1" smtClean="0">
                <a:sym typeface="Wingdings" charset="0"/>
              </a:rPr>
              <a:t>gen</a:t>
            </a:r>
            <a:r>
              <a:rPr lang="en-US" sz="1800" baseline="0" dirty="0" smtClean="0">
                <a:sym typeface="Wingdings" charset="0"/>
              </a:rPr>
              <a:t>  = 0.6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76200" y="2286000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 smtClean="0"/>
              <a:t>1000 s</a:t>
            </a:r>
            <a:endParaRPr lang="en-US" baseline="0" dirty="0"/>
          </a:p>
        </p:txBody>
      </p:sp>
      <p:sp>
        <p:nvSpPr>
          <p:cNvPr id="5" name="TextBox 4"/>
          <p:cNvSpPr txBox="1"/>
          <p:nvPr/>
        </p:nvSpPr>
        <p:spPr>
          <a:xfrm>
            <a:off x="-76200" y="4245114"/>
            <a:ext cx="8430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0" dirty="0" smtClean="0"/>
              <a:t>100 s</a:t>
            </a:r>
            <a:endParaRPr lang="en-US" baseline="0" dirty="0"/>
          </a:p>
        </p:txBody>
      </p:sp>
      <p:sp>
        <p:nvSpPr>
          <p:cNvPr id="6" name="TextBox 5"/>
          <p:cNvSpPr txBox="1"/>
          <p:nvPr/>
        </p:nvSpPr>
        <p:spPr>
          <a:xfrm>
            <a:off x="-33495" y="6172200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 smtClean="0"/>
              <a:t>10 s</a:t>
            </a:r>
            <a:endParaRPr lang="en-US" baseline="0" dirty="0"/>
          </a:p>
        </p:txBody>
      </p:sp>
      <p:sp>
        <p:nvSpPr>
          <p:cNvPr id="7" name="TextBox 6"/>
          <p:cNvSpPr txBox="1"/>
          <p:nvPr/>
        </p:nvSpPr>
        <p:spPr>
          <a:xfrm>
            <a:off x="3429000" y="28194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 smtClean="0"/>
              <a:t>P-modes, acoustic waves</a:t>
            </a:r>
            <a:endParaRPr lang="en-US" baseline="0" dirty="0"/>
          </a:p>
        </p:txBody>
      </p:sp>
      <p:sp>
        <p:nvSpPr>
          <p:cNvPr id="9" name="TextBox 8"/>
          <p:cNvSpPr txBox="1"/>
          <p:nvPr/>
        </p:nvSpPr>
        <p:spPr>
          <a:xfrm>
            <a:off x="1752600" y="4567535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 smtClean="0"/>
              <a:t>g-modes, buoyancy</a:t>
            </a: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2422512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28600"/>
            <a:ext cx="88392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aseline="0" dirty="0" smtClean="0">
                <a:solidFill>
                  <a:schemeClr val="bg1"/>
                </a:solidFill>
                <a:sym typeface="Wingdings" charset="0"/>
              </a:rPr>
              <a:t>Core </a:t>
            </a:r>
            <a:r>
              <a:rPr lang="en-US" sz="3200" baseline="0" dirty="0">
                <a:solidFill>
                  <a:schemeClr val="bg1"/>
                </a:solidFill>
                <a:sym typeface="Wingdings" charset="0"/>
              </a:rPr>
              <a:t>Carbon Burning 30 </a:t>
            </a:r>
            <a:r>
              <a:rPr lang="en-US" sz="3200" baseline="0" dirty="0">
                <a:solidFill>
                  <a:schemeClr val="accent3"/>
                </a:solidFill>
                <a:sym typeface="Symbol" charset="0"/>
              </a:rPr>
              <a:t>M</a:t>
            </a:r>
            <a:r>
              <a:rPr lang="en-US" sz="3200" dirty="0">
                <a:solidFill>
                  <a:schemeClr val="accent3"/>
                </a:solidFill>
                <a:sym typeface="Wingdings 2" charset="0"/>
              </a:rPr>
              <a:t></a:t>
            </a:r>
            <a:endParaRPr lang="en-US" sz="3200" baseline="0" dirty="0" smtClean="0">
              <a:solidFill>
                <a:schemeClr val="bg1"/>
              </a:solidFill>
              <a:sym typeface="Wingdings" charset="0"/>
            </a:endParaRPr>
          </a:p>
          <a:p>
            <a:pPr>
              <a:defRPr/>
            </a:pPr>
            <a:endParaRPr lang="en-US" baseline="0" dirty="0">
              <a:solidFill>
                <a:schemeClr val="bg1"/>
              </a:solidFill>
              <a:sym typeface="Wingdings" charset="0"/>
            </a:endParaRPr>
          </a:p>
        </p:txBody>
      </p:sp>
      <p:pic>
        <p:nvPicPr>
          <p:cNvPr id="4" name="Picture 3" descr="mode_prop005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7434"/>
            <a:ext cx="9144000" cy="5658166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 bwMode="auto">
          <a:xfrm>
            <a:off x="1371600" y="6172200"/>
            <a:ext cx="59436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>
            <a:off x="1371600" y="2286000"/>
            <a:ext cx="59436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" name="TextBox 4"/>
          <p:cNvSpPr txBox="1"/>
          <p:nvPr/>
        </p:nvSpPr>
        <p:spPr>
          <a:xfrm>
            <a:off x="3810000" y="1676400"/>
            <a:ext cx="3468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aseline="0" dirty="0" smtClean="0">
                <a:sym typeface="Wingdings" charset="0"/>
              </a:rPr>
              <a:t>damping frequency, log </a:t>
            </a:r>
            <a:r>
              <a:rPr lang="en-US" sz="1800" baseline="0" dirty="0" err="1" smtClean="0">
                <a:sym typeface="Wingdings" charset="0"/>
              </a:rPr>
              <a:t>ω</a:t>
            </a:r>
            <a:r>
              <a:rPr lang="en-US" sz="1800" dirty="0" err="1" smtClean="0">
                <a:sym typeface="Wingdings" charset="0"/>
              </a:rPr>
              <a:t>damp</a:t>
            </a:r>
            <a:r>
              <a:rPr lang="en-US" sz="1800" baseline="0" dirty="0" smtClean="0">
                <a:sym typeface="Wingdings" charset="0"/>
              </a:rPr>
              <a:t> = 2.6</a:t>
            </a:r>
            <a:endParaRPr lang="en-US" sz="1800" baseline="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2743200" y="5029200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aseline="0" dirty="0" smtClean="0"/>
              <a:t>driving frequency, log </a:t>
            </a:r>
            <a:r>
              <a:rPr lang="en-US" sz="1800" baseline="0" dirty="0" err="1" smtClean="0">
                <a:sym typeface="Wingdings" charset="0"/>
              </a:rPr>
              <a:t>ω</a:t>
            </a:r>
            <a:r>
              <a:rPr lang="en-US" sz="1800" dirty="0" err="1" smtClean="0">
                <a:sym typeface="Wingdings" charset="0"/>
              </a:rPr>
              <a:t>gen</a:t>
            </a:r>
            <a:r>
              <a:rPr lang="en-US" sz="1800" baseline="0" dirty="0" smtClean="0">
                <a:sym typeface="Wingdings" charset="0"/>
              </a:rPr>
              <a:t> = 0.8, 1</a:t>
            </a: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1371600" y="5791200"/>
            <a:ext cx="59436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" name="TextBox 2"/>
          <p:cNvSpPr txBox="1"/>
          <p:nvPr/>
        </p:nvSpPr>
        <p:spPr>
          <a:xfrm>
            <a:off x="-76200" y="3505200"/>
            <a:ext cx="8430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0" dirty="0" smtClean="0"/>
              <a:t>100 </a:t>
            </a:r>
            <a:r>
              <a:rPr lang="en-US" baseline="0" dirty="0"/>
              <a:t>s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200" y="5562600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 smtClean="0"/>
              <a:t>10 </a:t>
            </a:r>
            <a:r>
              <a:rPr lang="en-US" baseline="0" dirty="0"/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972172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28600"/>
            <a:ext cx="88392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aseline="0" dirty="0" smtClean="0">
                <a:solidFill>
                  <a:schemeClr val="bg1"/>
                </a:solidFill>
                <a:sym typeface="Wingdings" charset="0"/>
              </a:rPr>
              <a:t>Core Oxygen </a:t>
            </a:r>
            <a:r>
              <a:rPr lang="en-US" sz="3200" baseline="0" dirty="0">
                <a:solidFill>
                  <a:schemeClr val="bg1"/>
                </a:solidFill>
                <a:sym typeface="Wingdings" charset="0"/>
              </a:rPr>
              <a:t>Burning 30 </a:t>
            </a:r>
            <a:r>
              <a:rPr lang="en-US" sz="3200" baseline="0" dirty="0">
                <a:solidFill>
                  <a:schemeClr val="accent3"/>
                </a:solidFill>
                <a:sym typeface="Symbol" charset="0"/>
              </a:rPr>
              <a:t>M</a:t>
            </a:r>
            <a:r>
              <a:rPr lang="en-US" sz="3200" dirty="0">
                <a:solidFill>
                  <a:schemeClr val="accent3"/>
                </a:solidFill>
                <a:sym typeface="Wingdings 2" charset="0"/>
              </a:rPr>
              <a:t></a:t>
            </a:r>
            <a:endParaRPr lang="en-US" sz="3200" baseline="0" dirty="0" smtClean="0">
              <a:solidFill>
                <a:schemeClr val="bg1"/>
              </a:solidFill>
              <a:sym typeface="Wingdings" charset="0"/>
            </a:endParaRPr>
          </a:p>
          <a:p>
            <a:pPr>
              <a:defRPr/>
            </a:pPr>
            <a:endParaRPr lang="en-US" baseline="0" dirty="0">
              <a:solidFill>
                <a:schemeClr val="bg1"/>
              </a:solidFill>
              <a:sym typeface="Wingdings" charset="0"/>
            </a:endParaRPr>
          </a:p>
        </p:txBody>
      </p:sp>
      <p:pic>
        <p:nvPicPr>
          <p:cNvPr id="3" name="Picture 2" descr="mode_prop004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05" y="1237510"/>
            <a:ext cx="9144000" cy="56581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52800" y="3288268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aseline="0" dirty="0" smtClean="0">
                <a:sym typeface="Wingdings" charset="0"/>
              </a:rPr>
              <a:t>damping frequency, log </a:t>
            </a:r>
            <a:r>
              <a:rPr lang="en-US" sz="1800" baseline="0" dirty="0" err="1" smtClean="0">
                <a:sym typeface="Wingdings" charset="0"/>
              </a:rPr>
              <a:t>ω</a:t>
            </a:r>
            <a:r>
              <a:rPr lang="en-US" sz="1800" dirty="0" err="1" smtClean="0">
                <a:sym typeface="Wingdings" charset="0"/>
              </a:rPr>
              <a:t>damp</a:t>
            </a:r>
            <a:r>
              <a:rPr lang="en-US" sz="1800" baseline="0" dirty="0" smtClean="0">
                <a:sym typeface="Wingdings" charset="0"/>
              </a:rPr>
              <a:t> = 2.4</a:t>
            </a:r>
            <a:endParaRPr lang="en-US" sz="1800" baseline="0" dirty="0"/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1371600" y="3733800"/>
            <a:ext cx="59436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/>
          <p:nvPr/>
        </p:nvSpPr>
        <p:spPr>
          <a:xfrm>
            <a:off x="3276600" y="1792069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aseline="0" dirty="0" smtClean="0"/>
              <a:t>driving frequency, </a:t>
            </a:r>
          </a:p>
          <a:p>
            <a:r>
              <a:rPr lang="en-US" sz="1800" baseline="0" dirty="0" smtClean="0"/>
              <a:t>log </a:t>
            </a:r>
            <a:r>
              <a:rPr lang="en-US" sz="1800" baseline="0" dirty="0" err="1" smtClean="0">
                <a:sym typeface="Wingdings" charset="0"/>
              </a:rPr>
              <a:t>ω</a:t>
            </a:r>
            <a:r>
              <a:rPr lang="en-US" sz="1800" dirty="0" err="1" smtClean="0">
                <a:sym typeface="Wingdings" charset="0"/>
              </a:rPr>
              <a:t>gen</a:t>
            </a:r>
            <a:r>
              <a:rPr lang="en-US" sz="1800" baseline="0" dirty="0" smtClean="0">
                <a:sym typeface="Wingdings" charset="0"/>
              </a:rPr>
              <a:t> = 2.9, 2.8, 2.1, 2.05, 1.0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1371600" y="2895600"/>
            <a:ext cx="59436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>
            <a:off x="1371600" y="2743200"/>
            <a:ext cx="59436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>
            <a:off x="1371600" y="4267200"/>
            <a:ext cx="59436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>
            <a:off x="1371600" y="4419600"/>
            <a:ext cx="59436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>
            <a:off x="1371600" y="6400800"/>
            <a:ext cx="59436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" name="TextBox 3"/>
          <p:cNvSpPr txBox="1"/>
          <p:nvPr/>
        </p:nvSpPr>
        <p:spPr>
          <a:xfrm>
            <a:off x="0" y="2281535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/>
              <a:t>1000 </a:t>
            </a:r>
            <a:r>
              <a:rPr lang="en-US" baseline="0" dirty="0" smtClean="0"/>
              <a:t>s</a:t>
            </a:r>
            <a:endParaRPr lang="en-US" baseline="0" dirty="0"/>
          </a:p>
        </p:txBody>
      </p:sp>
      <p:sp>
        <p:nvSpPr>
          <p:cNvPr id="5" name="TextBox 4"/>
          <p:cNvSpPr txBox="1"/>
          <p:nvPr/>
        </p:nvSpPr>
        <p:spPr>
          <a:xfrm>
            <a:off x="-76200" y="4191000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 smtClean="0"/>
              <a:t>100 </a:t>
            </a:r>
            <a:r>
              <a:rPr lang="en-US" baseline="0" dirty="0"/>
              <a:t>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" y="6096000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 smtClean="0"/>
              <a:t>10 </a:t>
            </a:r>
            <a:r>
              <a:rPr lang="en-US" baseline="0" dirty="0"/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187205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Box 1"/>
          <p:cNvSpPr txBox="1">
            <a:spLocks noChangeArrowheads="1"/>
          </p:cNvSpPr>
          <p:nvPr/>
        </p:nvSpPr>
        <p:spPr bwMode="auto">
          <a:xfrm>
            <a:off x="304800" y="492979"/>
            <a:ext cx="8534400" cy="6863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200" baseline="0" dirty="0" smtClean="0">
                <a:solidFill>
                  <a:schemeClr val="bg1"/>
                </a:solidFill>
                <a:sym typeface="Wingdings" charset="0"/>
              </a:rPr>
              <a:t>The </a:t>
            </a:r>
            <a:r>
              <a:rPr lang="en-US" sz="3200" baseline="0" dirty="0" err="1" smtClean="0">
                <a:solidFill>
                  <a:schemeClr val="bg1"/>
                </a:solidFill>
                <a:sym typeface="Wingdings" charset="0"/>
              </a:rPr>
              <a:t>Magnetorotational</a:t>
            </a:r>
            <a:r>
              <a:rPr lang="en-US" sz="3200" baseline="0" dirty="0" smtClean="0">
                <a:solidFill>
                  <a:schemeClr val="bg1"/>
                </a:solidFill>
                <a:sym typeface="Wingdings" charset="0"/>
              </a:rPr>
              <a:t> Instability in “Betelgeuse”</a:t>
            </a:r>
          </a:p>
          <a:p>
            <a:endParaRPr lang="en-US" baseline="0" dirty="0">
              <a:solidFill>
                <a:schemeClr val="bg1"/>
              </a:solidFill>
              <a:sym typeface="Wingdings" charset="0"/>
            </a:endParaRPr>
          </a:p>
          <a:p>
            <a:r>
              <a:rPr lang="en-US" baseline="0" dirty="0" smtClean="0">
                <a:solidFill>
                  <a:schemeClr val="bg1"/>
                </a:solidFill>
                <a:sym typeface="Wingdings" charset="0"/>
              </a:rPr>
              <a:t>With Daniel </a:t>
            </a:r>
            <a:r>
              <a:rPr lang="en-US" baseline="0" dirty="0" err="1" smtClean="0">
                <a:solidFill>
                  <a:schemeClr val="bg1"/>
                </a:solidFill>
                <a:sym typeface="Wingdings" charset="0"/>
              </a:rPr>
              <a:t>Kagan</a:t>
            </a:r>
            <a:r>
              <a:rPr lang="en-US" baseline="0" dirty="0" smtClean="0">
                <a:solidFill>
                  <a:schemeClr val="bg1"/>
                </a:solidFill>
                <a:sym typeface="Wingdings" charset="0"/>
              </a:rPr>
              <a:t>, Tel Aviv University, Manos </a:t>
            </a:r>
            <a:r>
              <a:rPr lang="en-US" baseline="0" dirty="0" err="1" smtClean="0">
                <a:solidFill>
                  <a:schemeClr val="bg1"/>
                </a:solidFill>
                <a:sym typeface="Wingdings" charset="0"/>
              </a:rPr>
              <a:t>Chatzopoulos</a:t>
            </a:r>
            <a:r>
              <a:rPr lang="en-US" baseline="0" dirty="0" smtClean="0">
                <a:solidFill>
                  <a:schemeClr val="bg1"/>
                </a:solidFill>
                <a:sym typeface="Wingdings" charset="0"/>
              </a:rPr>
              <a:t>, Fermi Fellow, University of Chicago.</a:t>
            </a:r>
          </a:p>
          <a:p>
            <a:endParaRPr lang="en-US" baseline="0" dirty="0">
              <a:solidFill>
                <a:schemeClr val="bg1"/>
              </a:solidFill>
              <a:sym typeface="Wingdings" charset="0"/>
            </a:endParaRPr>
          </a:p>
          <a:p>
            <a:r>
              <a:rPr lang="en-US" baseline="0" dirty="0" smtClean="0">
                <a:solidFill>
                  <a:schemeClr val="bg1"/>
                </a:solidFill>
                <a:sym typeface="Wingdings" charset="0"/>
              </a:rPr>
              <a:t>State </a:t>
            </a:r>
            <a:r>
              <a:rPr lang="en-US" baseline="0" dirty="0" smtClean="0">
                <a:solidFill>
                  <a:schemeClr val="bg1"/>
                </a:solidFill>
                <a:sym typeface="Wingdings" charset="0"/>
              </a:rPr>
              <a:t>of the art is to apply the </a:t>
            </a:r>
            <a:r>
              <a:rPr lang="en-US" baseline="0" dirty="0" err="1" smtClean="0">
                <a:solidFill>
                  <a:schemeClr val="bg1"/>
                </a:solidFill>
                <a:sym typeface="Wingdings" charset="0"/>
              </a:rPr>
              <a:t>Spruit</a:t>
            </a:r>
            <a:r>
              <a:rPr lang="en-US" baseline="0" dirty="0" smtClean="0">
                <a:solidFill>
                  <a:schemeClr val="bg1"/>
                </a:solidFill>
                <a:sym typeface="Wingdings" charset="0"/>
              </a:rPr>
              <a:t>/Taylor dynamo in rotating stars, associated viscosity, diffusion </a:t>
            </a:r>
            <a:r>
              <a:rPr lang="en-US" baseline="0" dirty="0" smtClean="0">
                <a:solidFill>
                  <a:schemeClr val="bg1"/>
                </a:solidFill>
                <a:sym typeface="Wingdings" charset="0"/>
              </a:rPr>
              <a:t>coefficient</a:t>
            </a:r>
            <a:r>
              <a:rPr lang="en-US" baseline="0" dirty="0" smtClean="0">
                <a:solidFill>
                  <a:schemeClr val="bg1"/>
                </a:solidFill>
                <a:sym typeface="Wingdings" charset="0"/>
              </a:rPr>
              <a:t>.</a:t>
            </a:r>
          </a:p>
          <a:p>
            <a:endParaRPr lang="en-US" baseline="0" dirty="0">
              <a:solidFill>
                <a:schemeClr val="bg1"/>
              </a:solidFill>
              <a:sym typeface="Wingdings" charset="0"/>
            </a:endParaRPr>
          </a:p>
          <a:p>
            <a:r>
              <a:rPr lang="en-US" baseline="0" dirty="0" smtClean="0">
                <a:solidFill>
                  <a:schemeClr val="bg1"/>
                </a:solidFill>
                <a:sym typeface="Wingdings" charset="0"/>
              </a:rPr>
              <a:t>Steep gradient in angular velocity at composition boundaries could be unstable to MRI, resulting in viscosity, mixing.</a:t>
            </a:r>
          </a:p>
          <a:p>
            <a:endParaRPr lang="en-US" baseline="0" dirty="0">
              <a:solidFill>
                <a:schemeClr val="bg1"/>
              </a:solidFill>
              <a:sym typeface="Wingdings" charset="0"/>
            </a:endParaRPr>
          </a:p>
          <a:p>
            <a:r>
              <a:rPr lang="en-US" baseline="0" dirty="0" smtClean="0">
                <a:solidFill>
                  <a:schemeClr val="bg1"/>
                </a:solidFill>
                <a:sym typeface="Wingdings" charset="0"/>
              </a:rPr>
              <a:t>MRI instability criterion</a:t>
            </a:r>
          </a:p>
          <a:p>
            <a:endParaRPr lang="en-US" baseline="0" dirty="0" smtClean="0">
              <a:solidFill>
                <a:schemeClr val="bg1"/>
              </a:solidFill>
              <a:sym typeface="Wingdings" charset="0"/>
            </a:endParaRPr>
          </a:p>
          <a:p>
            <a:r>
              <a:rPr lang="en-US" baseline="0" dirty="0" smtClean="0">
                <a:solidFill>
                  <a:schemeClr val="bg1"/>
                </a:solidFill>
                <a:sym typeface="Wingdings" charset="0"/>
              </a:rPr>
              <a:t>(</a:t>
            </a:r>
            <a:r>
              <a:rPr lang="en-US" baseline="0" dirty="0" err="1" smtClean="0">
                <a:solidFill>
                  <a:schemeClr val="bg1"/>
                </a:solidFill>
                <a:sym typeface="Wingdings" charset="0"/>
              </a:rPr>
              <a:t>η</a:t>
            </a:r>
            <a:r>
              <a:rPr lang="en-US" baseline="0" dirty="0" smtClean="0">
                <a:solidFill>
                  <a:schemeClr val="bg1"/>
                </a:solidFill>
                <a:sym typeface="Wingdings" charset="0"/>
              </a:rPr>
              <a:t>/</a:t>
            </a:r>
            <a:r>
              <a:rPr lang="en-US" baseline="0" dirty="0" err="1" smtClean="0">
                <a:solidFill>
                  <a:schemeClr val="bg1"/>
                </a:solidFill>
                <a:sym typeface="Wingdings" charset="0"/>
              </a:rPr>
              <a:t>κ</a:t>
            </a:r>
            <a:r>
              <a:rPr lang="en-US" baseline="0" dirty="0" smtClean="0">
                <a:solidFill>
                  <a:schemeClr val="bg1"/>
                </a:solidFill>
                <a:sym typeface="Wingdings" charset="0"/>
              </a:rPr>
              <a:t>)N</a:t>
            </a:r>
            <a:r>
              <a:rPr lang="en-US" dirty="0" smtClean="0">
                <a:solidFill>
                  <a:schemeClr val="bg1"/>
                </a:solidFill>
                <a:sym typeface="Wingdings" charset="0"/>
              </a:rPr>
              <a:t>T</a:t>
            </a:r>
            <a:r>
              <a:rPr lang="en-US" baseline="30000" dirty="0" smtClean="0">
                <a:solidFill>
                  <a:schemeClr val="bg1"/>
                </a:solidFill>
                <a:sym typeface="Wingdings" charset="0"/>
              </a:rPr>
              <a:t>2</a:t>
            </a:r>
            <a:r>
              <a:rPr lang="en-US" baseline="0" dirty="0" smtClean="0">
                <a:solidFill>
                  <a:schemeClr val="bg1"/>
                </a:solidFill>
                <a:sym typeface="Wingdings" charset="0"/>
              </a:rPr>
              <a:t> + N</a:t>
            </a:r>
            <a:r>
              <a:rPr lang="en-US" dirty="0" smtClean="0">
                <a:solidFill>
                  <a:schemeClr val="bg1"/>
                </a:solidFill>
                <a:sym typeface="Wingdings" charset="0"/>
              </a:rPr>
              <a:t>μ</a:t>
            </a:r>
            <a:r>
              <a:rPr lang="en-US" baseline="30000" dirty="0" smtClean="0">
                <a:solidFill>
                  <a:schemeClr val="bg1"/>
                </a:solidFill>
                <a:sym typeface="Wingdings" charset="0"/>
              </a:rPr>
              <a:t>2</a:t>
            </a:r>
            <a:r>
              <a:rPr lang="en-US" baseline="0" dirty="0" smtClean="0">
                <a:solidFill>
                  <a:schemeClr val="bg1"/>
                </a:solidFill>
                <a:sym typeface="Wingdings" charset="0"/>
              </a:rPr>
              <a:t> + 2 q Ω</a:t>
            </a:r>
            <a:r>
              <a:rPr lang="en-US" baseline="30000" dirty="0" smtClean="0">
                <a:solidFill>
                  <a:schemeClr val="bg1"/>
                </a:solidFill>
                <a:sym typeface="Wingdings" charset="0"/>
              </a:rPr>
              <a:t>2</a:t>
            </a:r>
            <a:r>
              <a:rPr lang="en-US" baseline="0" dirty="0" smtClean="0">
                <a:solidFill>
                  <a:schemeClr val="bg1"/>
                </a:solidFill>
                <a:sym typeface="Wingdings" charset="0"/>
              </a:rPr>
              <a:t> &lt; 0:   q = d </a:t>
            </a:r>
            <a:r>
              <a:rPr lang="en-US" baseline="0" dirty="0" err="1" smtClean="0">
                <a:solidFill>
                  <a:schemeClr val="bg1"/>
                </a:solidFill>
                <a:sym typeface="Wingdings" charset="0"/>
              </a:rPr>
              <a:t>ln</a:t>
            </a:r>
            <a:r>
              <a:rPr lang="en-US" baseline="0" dirty="0" smtClean="0">
                <a:solidFill>
                  <a:schemeClr val="bg1"/>
                </a:solidFill>
                <a:sym typeface="Wingdings" charset="0"/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  <a:sym typeface="Wingdings" charset="0"/>
              </a:rPr>
              <a:t>Ω</a:t>
            </a:r>
            <a:r>
              <a:rPr lang="en-US" baseline="0" dirty="0" smtClean="0">
                <a:solidFill>
                  <a:schemeClr val="bg1"/>
                </a:solidFill>
                <a:sym typeface="Wingdings" charset="0"/>
              </a:rPr>
              <a:t>/</a:t>
            </a:r>
            <a:r>
              <a:rPr lang="en-US" baseline="0" dirty="0" err="1" smtClean="0">
                <a:solidFill>
                  <a:schemeClr val="bg1"/>
                </a:solidFill>
                <a:sym typeface="Wingdings" charset="0"/>
              </a:rPr>
              <a:t>dln</a:t>
            </a:r>
            <a:r>
              <a:rPr lang="en-US" baseline="0" dirty="0" smtClean="0">
                <a:solidFill>
                  <a:schemeClr val="bg1"/>
                </a:solidFill>
                <a:sym typeface="Wingdings" charset="0"/>
              </a:rPr>
              <a:t> r  shear</a:t>
            </a:r>
          </a:p>
          <a:p>
            <a:endParaRPr lang="en-US" baseline="0" dirty="0">
              <a:solidFill>
                <a:schemeClr val="bg1"/>
              </a:solidFill>
              <a:sym typeface="Wingdings" charset="0"/>
            </a:endParaRPr>
          </a:p>
          <a:p>
            <a:r>
              <a:rPr lang="en-US" baseline="0" dirty="0" err="1" smtClean="0">
                <a:solidFill>
                  <a:schemeClr val="bg1"/>
                </a:solidFill>
                <a:sym typeface="Wingdings" charset="0"/>
              </a:rPr>
              <a:t>ν</a:t>
            </a:r>
            <a:r>
              <a:rPr lang="en-US" baseline="0" dirty="0" smtClean="0">
                <a:solidFill>
                  <a:schemeClr val="bg1"/>
                </a:solidFill>
                <a:sym typeface="Wingdings" charset="0"/>
              </a:rPr>
              <a:t> ~ D ~ B</a:t>
            </a:r>
            <a:r>
              <a:rPr lang="en-US" dirty="0" smtClean="0">
                <a:solidFill>
                  <a:schemeClr val="bg1"/>
                </a:solidFill>
                <a:sym typeface="Wingdings" charset="0"/>
              </a:rPr>
              <a:t>r</a:t>
            </a:r>
            <a:r>
              <a:rPr lang="en-US" baseline="0" dirty="0" smtClean="0">
                <a:solidFill>
                  <a:schemeClr val="bg1"/>
                </a:solidFill>
                <a:sym typeface="Wingdings" charset="0"/>
              </a:rPr>
              <a:t>/B</a:t>
            </a:r>
            <a:r>
              <a:rPr lang="en-US" dirty="0" smtClean="0">
                <a:solidFill>
                  <a:schemeClr val="bg1"/>
                </a:solidFill>
                <a:sym typeface="Wingdings" charset="0"/>
              </a:rPr>
              <a:t>Φ</a:t>
            </a:r>
            <a:r>
              <a:rPr lang="en-US" baseline="0" dirty="0" smtClean="0">
                <a:solidFill>
                  <a:schemeClr val="bg1"/>
                </a:solidFill>
                <a:sym typeface="Wingdings" charset="0"/>
              </a:rPr>
              <a:t> r</a:t>
            </a:r>
            <a:r>
              <a:rPr lang="en-US" baseline="30000" dirty="0" smtClean="0">
                <a:solidFill>
                  <a:schemeClr val="bg1"/>
                </a:solidFill>
                <a:sym typeface="Wingdings" charset="0"/>
              </a:rPr>
              <a:t>2</a:t>
            </a:r>
            <a:r>
              <a:rPr lang="en-US" baseline="0" dirty="0" smtClean="0">
                <a:solidFill>
                  <a:schemeClr val="bg1"/>
                </a:solidFill>
                <a:sym typeface="Wingdings" charset="0"/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  <a:sym typeface="Wingdings" charset="0"/>
              </a:rPr>
              <a:t>Ω</a:t>
            </a:r>
            <a:r>
              <a:rPr lang="en-US" baseline="0" dirty="0" smtClean="0">
                <a:solidFill>
                  <a:schemeClr val="bg1"/>
                </a:solidFill>
                <a:sym typeface="Wingdings" charset="0"/>
              </a:rPr>
              <a:t> ~ 0.01 r</a:t>
            </a:r>
            <a:r>
              <a:rPr lang="en-US" baseline="30000" dirty="0" smtClean="0">
                <a:solidFill>
                  <a:schemeClr val="bg1"/>
                </a:solidFill>
                <a:sym typeface="Wingdings" charset="0"/>
              </a:rPr>
              <a:t>2</a:t>
            </a:r>
            <a:r>
              <a:rPr lang="en-US" baseline="0" dirty="0" smtClean="0">
                <a:solidFill>
                  <a:schemeClr val="bg1"/>
                </a:solidFill>
                <a:sym typeface="Wingdings" charset="0"/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  <a:sym typeface="Wingdings" charset="0"/>
              </a:rPr>
              <a:t>Ω</a:t>
            </a:r>
            <a:r>
              <a:rPr lang="en-US" baseline="0" dirty="0" smtClean="0">
                <a:solidFill>
                  <a:schemeClr val="bg1"/>
                </a:solidFill>
                <a:sym typeface="Wingdings" charset="0"/>
              </a:rPr>
              <a:t> from MRI simulations</a:t>
            </a:r>
            <a:endParaRPr lang="en-US" dirty="0">
              <a:solidFill>
                <a:schemeClr val="bg1"/>
              </a:solidFill>
              <a:sym typeface="Wingdings" charset="0"/>
            </a:endParaRPr>
          </a:p>
          <a:p>
            <a:endParaRPr lang="en-US" baseline="0" dirty="0">
              <a:solidFill>
                <a:schemeClr val="bg1"/>
              </a:solidFill>
              <a:sym typeface="Wingdings" charset="0"/>
            </a:endParaRPr>
          </a:p>
          <a:p>
            <a:endParaRPr lang="en-US" baseline="0" dirty="0">
              <a:solidFill>
                <a:schemeClr val="bg1"/>
              </a:solidFill>
              <a:sym typeface="Wingding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416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_struc_comp.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07165" y="80071"/>
            <a:ext cx="5908964" cy="76468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304800"/>
            <a:ext cx="861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 smtClean="0">
                <a:solidFill>
                  <a:schemeClr val="bg1"/>
                </a:solidFill>
              </a:rPr>
              <a:t>Effect of </a:t>
            </a:r>
            <a:r>
              <a:rPr lang="en-US" baseline="0" dirty="0" err="1" smtClean="0">
                <a:solidFill>
                  <a:schemeClr val="bg1"/>
                </a:solidFill>
              </a:rPr>
              <a:t>Spruit</a:t>
            </a:r>
            <a:r>
              <a:rPr lang="en-US" baseline="0" dirty="0" smtClean="0">
                <a:solidFill>
                  <a:schemeClr val="bg1"/>
                </a:solidFill>
              </a:rPr>
              <a:t>/</a:t>
            </a:r>
            <a:r>
              <a:rPr lang="en-US" baseline="0" dirty="0" err="1" smtClean="0">
                <a:solidFill>
                  <a:schemeClr val="bg1"/>
                </a:solidFill>
              </a:rPr>
              <a:t>Tayler</a:t>
            </a:r>
            <a:r>
              <a:rPr lang="en-US" baseline="0" dirty="0" smtClean="0">
                <a:solidFill>
                  <a:schemeClr val="bg1"/>
                </a:solidFill>
              </a:rPr>
              <a:t>, MRI on structure of late stages of 15</a:t>
            </a:r>
            <a:r>
              <a:rPr lang="en-US" baseline="0" dirty="0" smtClean="0">
                <a:solidFill>
                  <a:schemeClr val="bg1"/>
                </a:solidFill>
                <a:sym typeface="Wingdings" charset="0"/>
              </a:rPr>
              <a:t> </a:t>
            </a:r>
            <a:r>
              <a:rPr lang="en-US" baseline="0" dirty="0">
                <a:solidFill>
                  <a:schemeClr val="accent3"/>
                </a:solidFill>
                <a:sym typeface="Symbol" charset="0"/>
              </a:rPr>
              <a:t>M</a:t>
            </a:r>
            <a:r>
              <a:rPr lang="en-US" dirty="0">
                <a:solidFill>
                  <a:schemeClr val="accent3"/>
                </a:solidFill>
                <a:sym typeface="Wingdings 2" charset="0"/>
              </a:rPr>
              <a:t></a:t>
            </a:r>
            <a:r>
              <a:rPr lang="en-US" baseline="0" dirty="0" smtClean="0">
                <a:solidFill>
                  <a:schemeClr val="bg1"/>
                </a:solidFill>
              </a:rPr>
              <a:t> </a:t>
            </a:r>
            <a:endParaRPr lang="en-US" baseline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_mri_he_exhaustion_b.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39153" y="138953"/>
            <a:ext cx="5791200" cy="74944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6800" y="381000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>
                <a:solidFill>
                  <a:schemeClr val="bg1"/>
                </a:solidFill>
                <a:sym typeface="Wingdings" charset="0"/>
              </a:rPr>
              <a:t>Rotating 15 </a:t>
            </a:r>
            <a:r>
              <a:rPr lang="en-US" baseline="0" dirty="0">
                <a:solidFill>
                  <a:schemeClr val="accent3"/>
                </a:solidFill>
                <a:sym typeface="Symbol" charset="0"/>
              </a:rPr>
              <a:t>M</a:t>
            </a:r>
            <a:r>
              <a:rPr lang="en-US" dirty="0">
                <a:solidFill>
                  <a:schemeClr val="accent3"/>
                </a:solidFill>
                <a:sym typeface="Wingdings 2" charset="0"/>
              </a:rPr>
              <a:t></a:t>
            </a:r>
            <a:r>
              <a:rPr lang="en-US" baseline="0" dirty="0">
                <a:solidFill>
                  <a:schemeClr val="accent3"/>
                </a:solidFill>
                <a:sym typeface="Wingdings 2" charset="0"/>
              </a:rPr>
              <a:t> </a:t>
            </a:r>
            <a:r>
              <a:rPr lang="en-US" baseline="0" dirty="0" smtClean="0">
                <a:solidFill>
                  <a:schemeClr val="accent3"/>
                </a:solidFill>
                <a:sym typeface="Wingdings 2" charset="0"/>
              </a:rPr>
              <a:t>MRI</a:t>
            </a:r>
            <a:r>
              <a:rPr lang="en-US" baseline="0" dirty="0" smtClean="0">
                <a:solidFill>
                  <a:schemeClr val="bg1"/>
                </a:solidFill>
                <a:sym typeface="Wingdings 2" charset="0"/>
              </a:rPr>
              <a:t>, End of Core Helium Burning</a:t>
            </a: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2290880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_B_saturation_mri.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45037" y="-114606"/>
            <a:ext cx="6078682" cy="78665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38400" y="228600"/>
            <a:ext cx="548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>
                <a:solidFill>
                  <a:schemeClr val="bg1"/>
                </a:solidFill>
                <a:sym typeface="Wingdings" charset="0"/>
              </a:rPr>
              <a:t>Rotating 15 </a:t>
            </a:r>
            <a:r>
              <a:rPr lang="en-US" baseline="0" dirty="0">
                <a:solidFill>
                  <a:schemeClr val="accent3"/>
                </a:solidFill>
                <a:sym typeface="Symbol" charset="0"/>
              </a:rPr>
              <a:t>M</a:t>
            </a:r>
            <a:r>
              <a:rPr lang="en-US" dirty="0">
                <a:solidFill>
                  <a:schemeClr val="accent3"/>
                </a:solidFill>
                <a:sym typeface="Wingdings 2" charset="0"/>
              </a:rPr>
              <a:t></a:t>
            </a:r>
            <a:r>
              <a:rPr lang="en-US" baseline="0" dirty="0">
                <a:solidFill>
                  <a:schemeClr val="accent3"/>
                </a:solidFill>
                <a:sym typeface="Wingdings 2" charset="0"/>
              </a:rPr>
              <a:t> </a:t>
            </a:r>
            <a:r>
              <a:rPr lang="en-US" baseline="0" dirty="0" smtClean="0">
                <a:solidFill>
                  <a:schemeClr val="accent3"/>
                </a:solidFill>
                <a:sym typeface="Wingdings 2" charset="0"/>
              </a:rPr>
              <a:t>MRI, B field at Saturation</a:t>
            </a:r>
            <a:endParaRPr lang="en-US" baseline="0" dirty="0"/>
          </a:p>
        </p:txBody>
      </p:sp>
      <p:sp>
        <p:nvSpPr>
          <p:cNvPr id="5" name="TextBox 4"/>
          <p:cNvSpPr txBox="1"/>
          <p:nvPr/>
        </p:nvSpPr>
        <p:spPr>
          <a:xfrm>
            <a:off x="4191000" y="2133600"/>
            <a:ext cx="2667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 smtClean="0"/>
              <a:t>Saturation field</a:t>
            </a:r>
          </a:p>
          <a:p>
            <a:endParaRPr lang="en-US" baseline="0" dirty="0"/>
          </a:p>
          <a:p>
            <a:r>
              <a:rPr lang="en-US" baseline="0" dirty="0" smtClean="0"/>
              <a:t>Alfven velocity ~ shear velocity</a:t>
            </a:r>
          </a:p>
          <a:p>
            <a:endParaRPr lang="en-US" baseline="0" dirty="0"/>
          </a:p>
          <a:p>
            <a:r>
              <a:rPr lang="en-US" baseline="0" dirty="0" smtClean="0"/>
              <a:t>B/(4π</a:t>
            </a:r>
            <a:r>
              <a:rPr lang="en-US" baseline="0" dirty="0" err="1" smtClean="0"/>
              <a:t>ρ</a:t>
            </a:r>
            <a:r>
              <a:rPr lang="en-US" baseline="0" dirty="0" smtClean="0"/>
              <a:t>)</a:t>
            </a:r>
            <a:r>
              <a:rPr lang="en-US" baseline="30000" dirty="0" smtClean="0"/>
              <a:t>1/2</a:t>
            </a:r>
            <a:r>
              <a:rPr lang="en-US" baseline="0" dirty="0" smtClean="0"/>
              <a:t> r ~ q </a:t>
            </a:r>
            <a:r>
              <a:rPr lang="en-US" baseline="0" dirty="0" err="1" smtClean="0"/>
              <a:t>Ω</a:t>
            </a: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3970391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M_norot_fs_diag.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79724" y="-114606"/>
            <a:ext cx="6078682" cy="78665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76600" y="152400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 smtClean="0">
                <a:solidFill>
                  <a:schemeClr val="bg1"/>
                </a:solidFill>
                <a:sym typeface="Wingdings" charset="0"/>
              </a:rPr>
              <a:t>Nonrotating 15 </a:t>
            </a:r>
            <a:r>
              <a:rPr lang="en-US" baseline="0" dirty="0">
                <a:solidFill>
                  <a:schemeClr val="accent3"/>
                </a:solidFill>
                <a:sym typeface="Symbol" charset="0"/>
              </a:rPr>
              <a:t>M</a:t>
            </a:r>
            <a:r>
              <a:rPr lang="en-US" dirty="0">
                <a:solidFill>
                  <a:schemeClr val="accent3"/>
                </a:solidFill>
                <a:sym typeface="Wingdings 2" charset="0"/>
              </a:rPr>
              <a:t></a:t>
            </a: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2291893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M_rot_ST_fs_diag.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73000" y="-27200"/>
            <a:ext cx="6002482" cy="77679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33600" y="228600"/>
            <a:ext cx="518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>
                <a:solidFill>
                  <a:schemeClr val="bg1"/>
                </a:solidFill>
                <a:sym typeface="Wingdings" charset="0"/>
              </a:rPr>
              <a:t>Rotating 15 </a:t>
            </a:r>
            <a:r>
              <a:rPr lang="en-US" baseline="0" dirty="0">
                <a:solidFill>
                  <a:schemeClr val="accent3"/>
                </a:solidFill>
                <a:sym typeface="Symbol" charset="0"/>
              </a:rPr>
              <a:t>M</a:t>
            </a:r>
            <a:r>
              <a:rPr lang="en-US" dirty="0">
                <a:solidFill>
                  <a:schemeClr val="accent3"/>
                </a:solidFill>
                <a:sym typeface="Wingdings 2" charset="0"/>
              </a:rPr>
              <a:t> </a:t>
            </a:r>
            <a:r>
              <a:rPr lang="en-US" baseline="0" dirty="0" err="1">
                <a:solidFill>
                  <a:schemeClr val="accent3"/>
                </a:solidFill>
                <a:sym typeface="Wingdings 2" charset="0"/>
              </a:rPr>
              <a:t>Spruit</a:t>
            </a:r>
            <a:r>
              <a:rPr lang="en-US" baseline="0" dirty="0">
                <a:solidFill>
                  <a:schemeClr val="accent3"/>
                </a:solidFill>
                <a:sym typeface="Wingdings 2" charset="0"/>
              </a:rPr>
              <a:t>/</a:t>
            </a:r>
            <a:r>
              <a:rPr lang="en-US" baseline="0" dirty="0" err="1" smtClean="0">
                <a:solidFill>
                  <a:schemeClr val="accent3"/>
                </a:solidFill>
                <a:sym typeface="Wingdings 2" charset="0"/>
              </a:rPr>
              <a:t>Tayler</a:t>
            </a:r>
            <a:endParaRPr lang="en-US" baseline="0" dirty="0"/>
          </a:p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100911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28600"/>
            <a:ext cx="8839200" cy="5755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aseline="0" dirty="0" smtClean="0">
                <a:solidFill>
                  <a:schemeClr val="bg1"/>
                </a:solidFill>
                <a:sym typeface="Wingdings" charset="0"/>
              </a:rPr>
              <a:t>The Betelgeuse Project</a:t>
            </a:r>
          </a:p>
          <a:p>
            <a:pPr>
              <a:defRPr/>
            </a:pPr>
            <a:endParaRPr lang="en-US" baseline="0" dirty="0">
              <a:solidFill>
                <a:schemeClr val="bg1"/>
              </a:solidFill>
              <a:sym typeface="Wingdings" charset="0"/>
            </a:endParaRPr>
          </a:p>
          <a:p>
            <a:pPr>
              <a:defRPr/>
            </a:pPr>
            <a:r>
              <a:rPr lang="en-US" baseline="0" dirty="0" smtClean="0">
                <a:solidFill>
                  <a:schemeClr val="bg1"/>
                </a:solidFill>
                <a:sym typeface="Wingdings" charset="0"/>
              </a:rPr>
              <a:t>How frustrating to look up at this massive evolved red giant and not know what evolutionary state it is in and when it is going to blow!</a:t>
            </a:r>
          </a:p>
          <a:p>
            <a:pPr>
              <a:defRPr/>
            </a:pPr>
            <a:endParaRPr lang="en-US" baseline="0" dirty="0">
              <a:solidFill>
                <a:schemeClr val="bg1"/>
              </a:solidFill>
              <a:sym typeface="Wingdings" charset="0"/>
            </a:endParaRPr>
          </a:p>
          <a:p>
            <a:pPr>
              <a:defRPr/>
            </a:pPr>
            <a:r>
              <a:rPr lang="en-US" baseline="0" dirty="0" smtClean="0">
                <a:solidFill>
                  <a:schemeClr val="bg1"/>
                </a:solidFill>
                <a:sym typeface="Wingdings" charset="0"/>
              </a:rPr>
              <a:t>How to peer inside?</a:t>
            </a:r>
          </a:p>
          <a:p>
            <a:pPr>
              <a:defRPr/>
            </a:pPr>
            <a:endParaRPr lang="en-US" baseline="0" dirty="0">
              <a:solidFill>
                <a:schemeClr val="bg1"/>
              </a:solidFill>
              <a:sym typeface="Wingdings" charset="0"/>
            </a:endParaRPr>
          </a:p>
          <a:p>
            <a:pPr>
              <a:defRPr/>
            </a:pPr>
            <a:r>
              <a:rPr lang="en-US" baseline="0" dirty="0" err="1" smtClean="0">
                <a:solidFill>
                  <a:schemeClr val="bg1"/>
                </a:solidFill>
                <a:sym typeface="Wingdings" charset="0"/>
              </a:rPr>
              <a:t>Asteroseismology</a:t>
            </a:r>
            <a:r>
              <a:rPr lang="en-US" baseline="0" dirty="0" smtClean="0">
                <a:solidFill>
                  <a:schemeClr val="bg1"/>
                </a:solidFill>
                <a:sym typeface="Wingdings" charset="0"/>
              </a:rPr>
              <a:t> – </a:t>
            </a:r>
          </a:p>
          <a:p>
            <a:pPr>
              <a:defRPr/>
            </a:pPr>
            <a:endParaRPr lang="en-US" baseline="0" dirty="0">
              <a:solidFill>
                <a:schemeClr val="bg1"/>
              </a:solidFill>
              <a:sym typeface="Wingdings" charset="0"/>
            </a:endParaRPr>
          </a:p>
          <a:p>
            <a:pPr>
              <a:defRPr/>
            </a:pPr>
            <a:r>
              <a:rPr lang="en-US" baseline="0" dirty="0" smtClean="0">
                <a:solidFill>
                  <a:schemeClr val="bg1"/>
                </a:solidFill>
                <a:sym typeface="Wingdings" charset="0"/>
              </a:rPr>
              <a:t>Just before it blows, Arnett says it will undergo violent dynamical, convective burning of oxygen, silicon.</a:t>
            </a:r>
          </a:p>
          <a:p>
            <a:pPr>
              <a:defRPr/>
            </a:pPr>
            <a:endParaRPr lang="en-US" baseline="0" dirty="0">
              <a:solidFill>
                <a:schemeClr val="bg1"/>
              </a:solidFill>
              <a:sym typeface="Wingdings" charset="0"/>
            </a:endParaRPr>
          </a:p>
          <a:p>
            <a:pPr>
              <a:defRPr/>
            </a:pPr>
            <a:r>
              <a:rPr lang="en-US" baseline="0" dirty="0" smtClean="0">
                <a:solidFill>
                  <a:schemeClr val="bg1"/>
                </a:solidFill>
                <a:sym typeface="Wingdings" charset="0"/>
              </a:rPr>
              <a:t>That should make sonic waves. Detect them at the </a:t>
            </a:r>
            <a:r>
              <a:rPr lang="en-US" baseline="0" dirty="0" smtClean="0">
                <a:solidFill>
                  <a:schemeClr val="bg1"/>
                </a:solidFill>
                <a:sym typeface="Wingdings" charset="0"/>
              </a:rPr>
              <a:t>surface?</a:t>
            </a:r>
            <a:endParaRPr lang="en-US" baseline="0" dirty="0" smtClean="0">
              <a:solidFill>
                <a:schemeClr val="bg1"/>
              </a:solidFill>
              <a:sym typeface="Wingdings" charset="0"/>
            </a:endParaRPr>
          </a:p>
          <a:p>
            <a:pPr>
              <a:defRPr/>
            </a:pPr>
            <a:endParaRPr lang="en-US" baseline="0" dirty="0">
              <a:solidFill>
                <a:schemeClr val="bg1"/>
              </a:solidFill>
              <a:sym typeface="Wingdings" charset="0"/>
            </a:endParaRPr>
          </a:p>
          <a:p>
            <a:pPr>
              <a:defRPr/>
            </a:pPr>
            <a:r>
              <a:rPr lang="en-US" baseline="0" dirty="0" smtClean="0">
                <a:solidFill>
                  <a:schemeClr val="bg1"/>
                </a:solidFill>
                <a:sym typeface="Wingdings" charset="0"/>
              </a:rPr>
              <a:t>Goal: measure the mass, evolutionary state, rotation, magnetic effects.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M_rot_MRI_fs_diag.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49070" y="-107752"/>
            <a:ext cx="6032080" cy="78062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76600" y="152400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>
                <a:solidFill>
                  <a:schemeClr val="bg1"/>
                </a:solidFill>
                <a:sym typeface="Wingdings" charset="0"/>
              </a:rPr>
              <a:t>R</a:t>
            </a:r>
            <a:r>
              <a:rPr lang="en-US" baseline="0" dirty="0" smtClean="0">
                <a:solidFill>
                  <a:schemeClr val="bg1"/>
                </a:solidFill>
                <a:sym typeface="Wingdings" charset="0"/>
              </a:rPr>
              <a:t>otating </a:t>
            </a:r>
            <a:r>
              <a:rPr lang="en-US" baseline="0" dirty="0">
                <a:solidFill>
                  <a:schemeClr val="bg1"/>
                </a:solidFill>
                <a:sym typeface="Wingdings" charset="0"/>
              </a:rPr>
              <a:t>15 </a:t>
            </a:r>
            <a:r>
              <a:rPr lang="en-US" baseline="0" dirty="0">
                <a:solidFill>
                  <a:schemeClr val="accent3"/>
                </a:solidFill>
                <a:sym typeface="Symbol" charset="0"/>
              </a:rPr>
              <a:t>M</a:t>
            </a:r>
            <a:r>
              <a:rPr lang="en-US" dirty="0" smtClean="0">
                <a:solidFill>
                  <a:schemeClr val="accent3"/>
                </a:solidFill>
                <a:sym typeface="Wingdings 2" charset="0"/>
              </a:rPr>
              <a:t></a:t>
            </a:r>
            <a:r>
              <a:rPr lang="en-US" baseline="0" dirty="0" smtClean="0">
                <a:solidFill>
                  <a:schemeClr val="accent3"/>
                </a:solidFill>
                <a:sym typeface="Wingdings 2" charset="0"/>
              </a:rPr>
              <a:t> MRI</a:t>
            </a: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2878545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M_rot_MRIST_fs_diag.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76160" y="-114606"/>
            <a:ext cx="6078682" cy="78665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0" y="152400"/>
            <a:ext cx="556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 smtClean="0">
                <a:solidFill>
                  <a:schemeClr val="bg1"/>
                </a:solidFill>
                <a:sym typeface="Wingdings" charset="0"/>
              </a:rPr>
              <a:t>Rotating 15 </a:t>
            </a:r>
            <a:r>
              <a:rPr lang="en-US" baseline="0" dirty="0">
                <a:solidFill>
                  <a:schemeClr val="accent3"/>
                </a:solidFill>
                <a:sym typeface="Symbol" charset="0"/>
              </a:rPr>
              <a:t>M</a:t>
            </a:r>
            <a:r>
              <a:rPr lang="en-US" dirty="0" smtClean="0">
                <a:solidFill>
                  <a:schemeClr val="accent3"/>
                </a:solidFill>
                <a:sym typeface="Wingdings 2" charset="0"/>
              </a:rPr>
              <a:t> </a:t>
            </a:r>
            <a:r>
              <a:rPr lang="en-US" baseline="0" dirty="0" err="1" smtClean="0">
                <a:solidFill>
                  <a:schemeClr val="accent3"/>
                </a:solidFill>
                <a:sym typeface="Wingdings 2" charset="0"/>
              </a:rPr>
              <a:t>Spruit</a:t>
            </a:r>
            <a:r>
              <a:rPr lang="en-US" baseline="0" dirty="0" smtClean="0">
                <a:solidFill>
                  <a:schemeClr val="accent3"/>
                </a:solidFill>
                <a:sym typeface="Wingdings 2" charset="0"/>
              </a:rPr>
              <a:t>/</a:t>
            </a:r>
            <a:r>
              <a:rPr lang="en-US" baseline="0" dirty="0" err="1" smtClean="0">
                <a:solidFill>
                  <a:schemeClr val="accent3"/>
                </a:solidFill>
                <a:sym typeface="Wingdings 2" charset="0"/>
              </a:rPr>
              <a:t>Tayler</a:t>
            </a:r>
            <a:r>
              <a:rPr lang="en-US" baseline="0" dirty="0" smtClean="0">
                <a:solidFill>
                  <a:schemeClr val="accent3"/>
                </a:solidFill>
                <a:sym typeface="Wingdings 2" charset="0"/>
              </a:rPr>
              <a:t> + MRI</a:t>
            </a:r>
            <a:endParaRPr lang="en-US" baseline="0" dirty="0"/>
          </a:p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348178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Box 1"/>
          <p:cNvSpPr txBox="1">
            <a:spLocks noChangeArrowheads="1"/>
          </p:cNvSpPr>
          <p:nvPr/>
        </p:nvSpPr>
        <p:spPr bwMode="auto">
          <a:xfrm>
            <a:off x="457200" y="381000"/>
            <a:ext cx="8534400" cy="6124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3200" baseline="0" dirty="0" smtClean="0">
                <a:solidFill>
                  <a:schemeClr val="bg1"/>
                </a:solidFill>
                <a:sym typeface="Wingdings" charset="0"/>
              </a:rPr>
              <a:t>Conclusions</a:t>
            </a:r>
            <a:endParaRPr lang="en-US" sz="3200" baseline="0" dirty="0">
              <a:solidFill>
                <a:schemeClr val="bg1"/>
              </a:solidFill>
              <a:sym typeface="Wingdings" charset="0"/>
            </a:endParaRPr>
          </a:p>
          <a:p>
            <a:endParaRPr lang="en-US" baseline="0" dirty="0">
              <a:solidFill>
                <a:schemeClr val="bg1"/>
              </a:solidFill>
              <a:sym typeface="Wingdings" charset="0"/>
            </a:endParaRPr>
          </a:p>
          <a:p>
            <a:r>
              <a:rPr lang="en-US" baseline="0" dirty="0" smtClean="0">
                <a:solidFill>
                  <a:schemeClr val="bg1"/>
                </a:solidFill>
                <a:sym typeface="Wingdings" charset="0"/>
              </a:rPr>
              <a:t>There is some promise to do </a:t>
            </a:r>
            <a:r>
              <a:rPr lang="en-US" baseline="0" dirty="0" err="1" smtClean="0">
                <a:solidFill>
                  <a:schemeClr val="bg1"/>
                </a:solidFill>
                <a:sym typeface="Wingdings" charset="0"/>
              </a:rPr>
              <a:t>asteroseismology</a:t>
            </a:r>
            <a:r>
              <a:rPr lang="en-US" baseline="0" dirty="0" smtClean="0">
                <a:solidFill>
                  <a:schemeClr val="bg1"/>
                </a:solidFill>
                <a:sym typeface="Wingdings" charset="0"/>
              </a:rPr>
              <a:t> of Betelgeuse, WR stars, other SN progenitors to constrain, mass, composition structure, rotation distribution, magnetic field distribution.</a:t>
            </a:r>
          </a:p>
          <a:p>
            <a:endParaRPr lang="en-US" baseline="0" dirty="0">
              <a:solidFill>
                <a:schemeClr val="bg1"/>
              </a:solidFill>
              <a:sym typeface="Wingdings" charset="0"/>
            </a:endParaRPr>
          </a:p>
          <a:p>
            <a:r>
              <a:rPr lang="en-US" baseline="0" dirty="0" smtClean="0">
                <a:solidFill>
                  <a:schemeClr val="bg1"/>
                </a:solidFill>
                <a:sym typeface="Wingdings" charset="0"/>
              </a:rPr>
              <a:t>The MRI may be active in the late stages of massive star evolution, affect on mixing, rotational profile, magnetic field strength, distribution.</a:t>
            </a:r>
          </a:p>
          <a:p>
            <a:endParaRPr lang="en-US" baseline="0" dirty="0">
              <a:solidFill>
                <a:schemeClr val="bg1"/>
              </a:solidFill>
              <a:sym typeface="Wingdings" charset="0"/>
            </a:endParaRPr>
          </a:p>
          <a:p>
            <a:r>
              <a:rPr lang="en-US" baseline="0" dirty="0" smtClean="0">
                <a:solidFill>
                  <a:schemeClr val="bg1"/>
                </a:solidFill>
                <a:sym typeface="Wingdings" charset="0"/>
              </a:rPr>
              <a:t>Very complicated. Oscillation modes interact, rotation and magnetic effects </a:t>
            </a:r>
            <a:r>
              <a:rPr lang="en-US" baseline="0" smtClean="0">
                <a:solidFill>
                  <a:schemeClr val="bg1"/>
                </a:solidFill>
                <a:sym typeface="Wingdings" charset="0"/>
              </a:rPr>
              <a:t>are 3D, </a:t>
            </a:r>
            <a:r>
              <a:rPr lang="en-US" baseline="0" dirty="0" smtClean="0">
                <a:solidFill>
                  <a:schemeClr val="bg1"/>
                </a:solidFill>
                <a:sym typeface="Wingdings" charset="0"/>
              </a:rPr>
              <a:t>implemented in 1D MESA code.</a:t>
            </a:r>
          </a:p>
          <a:p>
            <a:endParaRPr lang="en-US" baseline="0" dirty="0">
              <a:solidFill>
                <a:schemeClr val="bg1"/>
              </a:solidFill>
              <a:sym typeface="Wingdings" charset="0"/>
            </a:endParaRPr>
          </a:p>
          <a:p>
            <a:r>
              <a:rPr lang="en-US" baseline="0" dirty="0">
                <a:solidFill>
                  <a:schemeClr val="bg1"/>
                </a:solidFill>
                <a:sym typeface="Wingdings" charset="0"/>
              </a:rPr>
              <a:t>L</a:t>
            </a:r>
            <a:r>
              <a:rPr lang="en-US" baseline="0" dirty="0" smtClean="0">
                <a:solidFill>
                  <a:schemeClr val="bg1"/>
                </a:solidFill>
                <a:sym typeface="Wingdings" charset="0"/>
              </a:rPr>
              <a:t>ong way to go, but potentially very interesting.</a:t>
            </a:r>
          </a:p>
          <a:p>
            <a:endParaRPr lang="en-US" baseline="0" dirty="0">
              <a:solidFill>
                <a:schemeClr val="bg1"/>
              </a:solidFill>
              <a:sym typeface="Wingdings" charset="0"/>
            </a:endParaRPr>
          </a:p>
          <a:p>
            <a:endParaRPr lang="en-US" baseline="0" dirty="0">
              <a:solidFill>
                <a:schemeClr val="bg1"/>
              </a:solidFill>
              <a:sym typeface="Wingding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977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sm_struc.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699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554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28600"/>
            <a:ext cx="8839200" cy="5386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aseline="0" dirty="0" smtClean="0">
                <a:solidFill>
                  <a:schemeClr val="bg1"/>
                </a:solidFill>
                <a:sym typeface="Wingdings" charset="0"/>
              </a:rPr>
              <a:t>The Betelgeuse Project</a:t>
            </a:r>
          </a:p>
          <a:p>
            <a:pPr>
              <a:defRPr/>
            </a:pPr>
            <a:endParaRPr lang="en-US" baseline="0" dirty="0">
              <a:solidFill>
                <a:schemeClr val="bg1"/>
              </a:solidFill>
              <a:sym typeface="Wingdings" charset="0"/>
            </a:endParaRPr>
          </a:p>
          <a:p>
            <a:pPr>
              <a:defRPr/>
            </a:pPr>
            <a:r>
              <a:rPr lang="en-US" baseline="0" dirty="0" smtClean="0">
                <a:solidFill>
                  <a:schemeClr val="bg1"/>
                </a:solidFill>
                <a:sym typeface="Wingdings" charset="0"/>
              </a:rPr>
              <a:t>Problems:</a:t>
            </a:r>
          </a:p>
          <a:p>
            <a:pPr>
              <a:defRPr/>
            </a:pPr>
            <a:endParaRPr lang="en-US" baseline="0" dirty="0">
              <a:solidFill>
                <a:schemeClr val="bg1"/>
              </a:solidFill>
              <a:sym typeface="Wingdings" charset="0"/>
            </a:endParaRPr>
          </a:p>
          <a:p>
            <a:pPr>
              <a:defRPr/>
            </a:pPr>
            <a:r>
              <a:rPr lang="en-US" baseline="0" dirty="0" smtClean="0">
                <a:solidFill>
                  <a:schemeClr val="bg1"/>
                </a:solidFill>
                <a:sym typeface="Wingdings" charset="0"/>
              </a:rPr>
              <a:t>Betelgeuse is VERY bright, saturates photometers. Use small telescopes? </a:t>
            </a:r>
          </a:p>
          <a:p>
            <a:pPr>
              <a:defRPr/>
            </a:pPr>
            <a:endParaRPr lang="en-US" baseline="0" dirty="0">
              <a:solidFill>
                <a:schemeClr val="bg1"/>
              </a:solidFill>
              <a:sym typeface="Wingdings" charset="0"/>
            </a:endParaRPr>
          </a:p>
          <a:p>
            <a:pPr>
              <a:defRPr/>
            </a:pPr>
            <a:r>
              <a:rPr lang="en-US" baseline="0" dirty="0" smtClean="0">
                <a:solidFill>
                  <a:schemeClr val="bg1"/>
                </a:solidFill>
                <a:sym typeface="Wingdings" charset="0"/>
              </a:rPr>
              <a:t>Betelgeuse has a large, noisy, convective envelope, hard to detect a faint signal from inside. </a:t>
            </a:r>
          </a:p>
          <a:p>
            <a:pPr>
              <a:defRPr/>
            </a:pPr>
            <a:endParaRPr lang="en-US" baseline="0" dirty="0">
              <a:solidFill>
                <a:schemeClr val="bg1"/>
              </a:solidFill>
              <a:sym typeface="Wingdings" charset="0"/>
            </a:endParaRPr>
          </a:p>
          <a:p>
            <a:pPr>
              <a:defRPr/>
            </a:pPr>
            <a:r>
              <a:rPr lang="en-US" baseline="0" dirty="0" smtClean="0">
                <a:solidFill>
                  <a:schemeClr val="bg1"/>
                </a:solidFill>
                <a:sym typeface="Wingdings" charset="0"/>
              </a:rPr>
              <a:t>Idea: </a:t>
            </a:r>
          </a:p>
          <a:p>
            <a:pPr>
              <a:defRPr/>
            </a:pPr>
            <a:endParaRPr lang="en-US" baseline="0" dirty="0">
              <a:solidFill>
                <a:schemeClr val="bg1"/>
              </a:solidFill>
              <a:sym typeface="Wingdings" charset="0"/>
            </a:endParaRPr>
          </a:p>
          <a:p>
            <a:pPr>
              <a:defRPr/>
            </a:pPr>
            <a:r>
              <a:rPr lang="en-US" baseline="0" dirty="0">
                <a:solidFill>
                  <a:schemeClr val="bg1"/>
                </a:solidFill>
                <a:sym typeface="Wingdings" charset="0"/>
              </a:rPr>
              <a:t>S</a:t>
            </a:r>
            <a:r>
              <a:rPr lang="en-US" baseline="0" dirty="0" smtClean="0">
                <a:solidFill>
                  <a:schemeClr val="bg1"/>
                </a:solidFill>
                <a:sym typeface="Wingdings" charset="0"/>
              </a:rPr>
              <a:t>tart with a Betelgeuse “analog,” a supernova progenitor star that is further away, dimmer, and has no envelope.</a:t>
            </a:r>
          </a:p>
        </p:txBody>
      </p:sp>
    </p:spTree>
    <p:extLst>
      <p:ext uri="{BB962C8B-B14F-4D97-AF65-F5344CB8AC3E}">
        <p14:creationId xmlns:p14="http://schemas.microsoft.com/office/powerpoint/2010/main" val="2395905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28600"/>
            <a:ext cx="8839200" cy="5016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aseline="0" dirty="0" err="1" smtClean="0">
                <a:solidFill>
                  <a:schemeClr val="bg1"/>
                </a:solidFill>
                <a:sym typeface="Wingdings" charset="0"/>
              </a:rPr>
              <a:t>Asteroseismology</a:t>
            </a:r>
            <a:r>
              <a:rPr lang="en-US" sz="3200" baseline="0" dirty="0" smtClean="0">
                <a:solidFill>
                  <a:schemeClr val="bg1"/>
                </a:solidFill>
                <a:sym typeface="Wingdings" charset="0"/>
              </a:rPr>
              <a:t> of Wolf-</a:t>
            </a:r>
            <a:r>
              <a:rPr lang="en-US" sz="3200" baseline="0" dirty="0" err="1" smtClean="0">
                <a:solidFill>
                  <a:schemeClr val="bg1"/>
                </a:solidFill>
                <a:sym typeface="Wingdings" charset="0"/>
              </a:rPr>
              <a:t>Rayet</a:t>
            </a:r>
            <a:r>
              <a:rPr lang="en-US" sz="3200" baseline="0" dirty="0" smtClean="0">
                <a:solidFill>
                  <a:schemeClr val="bg1"/>
                </a:solidFill>
                <a:sym typeface="Wingdings" charset="0"/>
              </a:rPr>
              <a:t> Stars</a:t>
            </a:r>
          </a:p>
          <a:p>
            <a:pPr>
              <a:defRPr/>
            </a:pPr>
            <a:endParaRPr lang="en-US" baseline="0" dirty="0" smtClean="0">
              <a:solidFill>
                <a:schemeClr val="bg1"/>
              </a:solidFill>
              <a:sym typeface="Wingdings" charset="0"/>
            </a:endParaRPr>
          </a:p>
          <a:p>
            <a:pPr>
              <a:defRPr/>
            </a:pPr>
            <a:r>
              <a:rPr lang="en-US" baseline="0" dirty="0" smtClean="0">
                <a:solidFill>
                  <a:schemeClr val="bg1"/>
                </a:solidFill>
                <a:sym typeface="Wingdings" charset="0"/>
              </a:rPr>
              <a:t>No WR stars in </a:t>
            </a:r>
            <a:r>
              <a:rPr lang="en-US" baseline="0" dirty="0" err="1" smtClean="0">
                <a:solidFill>
                  <a:schemeClr val="bg1"/>
                </a:solidFill>
                <a:sym typeface="Wingdings" charset="0"/>
              </a:rPr>
              <a:t>Kepler</a:t>
            </a:r>
            <a:r>
              <a:rPr lang="en-US" baseline="0" dirty="0" smtClean="0">
                <a:solidFill>
                  <a:schemeClr val="bg1"/>
                </a:solidFill>
                <a:sym typeface="Wingdings" charset="0"/>
              </a:rPr>
              <a:t> or Corot fields.</a:t>
            </a:r>
          </a:p>
          <a:p>
            <a:pPr>
              <a:defRPr/>
            </a:pPr>
            <a:endParaRPr lang="en-US" baseline="0" dirty="0">
              <a:solidFill>
                <a:schemeClr val="bg1"/>
              </a:solidFill>
              <a:sym typeface="Wingdings" charset="0"/>
            </a:endParaRPr>
          </a:p>
          <a:p>
            <a:pPr>
              <a:defRPr/>
            </a:pPr>
            <a:r>
              <a:rPr lang="en-US" baseline="0" dirty="0" smtClean="0">
                <a:solidFill>
                  <a:schemeClr val="bg1"/>
                </a:solidFill>
                <a:sym typeface="Wingdings" charset="0"/>
              </a:rPr>
              <a:t>WR stars can be observed from the ground, many plenty bright.</a:t>
            </a:r>
          </a:p>
          <a:p>
            <a:pPr>
              <a:defRPr/>
            </a:pPr>
            <a:endParaRPr lang="en-US" baseline="0" dirty="0">
              <a:solidFill>
                <a:schemeClr val="bg1"/>
              </a:solidFill>
              <a:sym typeface="Wingdings" charset="0"/>
            </a:endParaRPr>
          </a:p>
          <a:p>
            <a:pPr>
              <a:defRPr/>
            </a:pPr>
            <a:r>
              <a:rPr lang="en-US" baseline="0" dirty="0" smtClean="0">
                <a:solidFill>
                  <a:schemeClr val="bg1"/>
                </a:solidFill>
                <a:sym typeface="Wingdings" charset="0"/>
              </a:rPr>
              <a:t>Rob Robinson obtained some WR aperture photometry, but WR winds, nebulae, artificial variations if aperture shifts.</a:t>
            </a:r>
          </a:p>
          <a:p>
            <a:pPr>
              <a:defRPr/>
            </a:pPr>
            <a:endParaRPr lang="en-US" baseline="0" dirty="0">
              <a:solidFill>
                <a:schemeClr val="bg1"/>
              </a:solidFill>
              <a:sym typeface="Wingdings" charset="0"/>
            </a:endParaRPr>
          </a:p>
          <a:p>
            <a:pPr>
              <a:defRPr/>
            </a:pPr>
            <a:r>
              <a:rPr lang="en-US" baseline="0" dirty="0" err="1" smtClean="0">
                <a:solidFill>
                  <a:schemeClr val="bg1"/>
                </a:solidFill>
                <a:sym typeface="Wingdings" charset="0"/>
              </a:rPr>
              <a:t>Lifan</a:t>
            </a:r>
            <a:r>
              <a:rPr lang="en-US" baseline="0" dirty="0" smtClean="0">
                <a:solidFill>
                  <a:schemeClr val="bg1"/>
                </a:solidFill>
                <a:sym typeface="Wingdings" charset="0"/>
              </a:rPr>
              <a:t> has a new toy: Chinese Antarctic Observatory, 6-month long dark, clear nights. Observe WR stars. </a:t>
            </a:r>
          </a:p>
          <a:p>
            <a:pPr>
              <a:defRPr/>
            </a:pPr>
            <a:endParaRPr lang="en-US" baseline="0" dirty="0">
              <a:solidFill>
                <a:schemeClr val="bg1"/>
              </a:solidFill>
              <a:sym typeface="Wingdings" charset="0"/>
            </a:endParaRPr>
          </a:p>
          <a:p>
            <a:pPr>
              <a:defRPr/>
            </a:pPr>
            <a:r>
              <a:rPr lang="en-US" baseline="0" dirty="0" smtClean="0">
                <a:solidFill>
                  <a:schemeClr val="bg1"/>
                </a:solidFill>
                <a:sym typeface="Wingdings" charset="0"/>
              </a:rPr>
              <a:t>Some data is in the bag, awaiting reduction, analysis.</a:t>
            </a:r>
            <a:endParaRPr lang="en-US" baseline="0" dirty="0">
              <a:solidFill>
                <a:schemeClr val="bg1"/>
              </a:solidFill>
              <a:sym typeface="Wingding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410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28600"/>
            <a:ext cx="8839200" cy="5386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aseline="0" dirty="0" err="1" smtClean="0">
                <a:solidFill>
                  <a:schemeClr val="bg1"/>
                </a:solidFill>
                <a:sym typeface="Wingdings" charset="0"/>
              </a:rPr>
              <a:t>Asteroseismology</a:t>
            </a:r>
            <a:r>
              <a:rPr lang="en-US" sz="3200" baseline="0" dirty="0" smtClean="0">
                <a:solidFill>
                  <a:schemeClr val="bg1"/>
                </a:solidFill>
                <a:sym typeface="Wingdings" charset="0"/>
              </a:rPr>
              <a:t> of Wolf-</a:t>
            </a:r>
            <a:r>
              <a:rPr lang="en-US" sz="3200" baseline="0" dirty="0" err="1" smtClean="0">
                <a:solidFill>
                  <a:schemeClr val="bg1"/>
                </a:solidFill>
                <a:sym typeface="Wingdings" charset="0"/>
              </a:rPr>
              <a:t>Rayet</a:t>
            </a:r>
            <a:r>
              <a:rPr lang="en-US" sz="3200" baseline="0" dirty="0" smtClean="0">
                <a:solidFill>
                  <a:schemeClr val="bg1"/>
                </a:solidFill>
                <a:sym typeface="Wingdings" charset="0"/>
              </a:rPr>
              <a:t> Stars</a:t>
            </a:r>
          </a:p>
          <a:p>
            <a:pPr>
              <a:defRPr/>
            </a:pPr>
            <a:endParaRPr lang="en-US" baseline="0" dirty="0" smtClean="0">
              <a:solidFill>
                <a:schemeClr val="bg1"/>
              </a:solidFill>
              <a:sym typeface="Wingdings" charset="0"/>
            </a:endParaRPr>
          </a:p>
          <a:p>
            <a:pPr>
              <a:defRPr/>
            </a:pPr>
            <a:r>
              <a:rPr lang="en-US" baseline="0" dirty="0" smtClean="0">
                <a:solidFill>
                  <a:schemeClr val="bg1"/>
                </a:solidFill>
                <a:sym typeface="Wingdings" charset="0"/>
              </a:rPr>
              <a:t>What period, amplitude signal do we seek?</a:t>
            </a:r>
          </a:p>
          <a:p>
            <a:pPr>
              <a:defRPr/>
            </a:pPr>
            <a:endParaRPr lang="en-US" baseline="0" dirty="0">
              <a:solidFill>
                <a:schemeClr val="bg1"/>
              </a:solidFill>
              <a:sym typeface="Wingdings" charset="0"/>
            </a:endParaRPr>
          </a:p>
          <a:p>
            <a:pPr>
              <a:defRPr/>
            </a:pPr>
            <a:r>
              <a:rPr lang="en-US" baseline="0" dirty="0" smtClean="0">
                <a:solidFill>
                  <a:schemeClr val="bg1"/>
                </a:solidFill>
                <a:sym typeface="Wingdings" charset="0"/>
              </a:rPr>
              <a:t>Wonderful new tool: The MESA code, Modules for Experiments in Stellar Astrophysics.</a:t>
            </a:r>
          </a:p>
          <a:p>
            <a:pPr>
              <a:defRPr/>
            </a:pPr>
            <a:endParaRPr lang="en-US" baseline="0" dirty="0">
              <a:solidFill>
                <a:schemeClr val="bg1"/>
              </a:solidFill>
              <a:sym typeface="Wingdings" charset="0"/>
            </a:endParaRPr>
          </a:p>
          <a:p>
            <a:pPr>
              <a:defRPr/>
            </a:pPr>
            <a:r>
              <a:rPr lang="en-US" baseline="0" dirty="0" smtClean="0">
                <a:solidFill>
                  <a:schemeClr val="bg1"/>
                </a:solidFill>
                <a:sym typeface="Wingdings" charset="0"/>
              </a:rPr>
              <a:t>Computes stellar structure, evolution and has an </a:t>
            </a:r>
            <a:r>
              <a:rPr lang="en-US" baseline="0" dirty="0" err="1" smtClean="0">
                <a:solidFill>
                  <a:schemeClr val="bg1"/>
                </a:solidFill>
                <a:sym typeface="Wingdings" charset="0"/>
              </a:rPr>
              <a:t>asteroseismology</a:t>
            </a:r>
            <a:r>
              <a:rPr lang="en-US" baseline="0" dirty="0" smtClean="0">
                <a:solidFill>
                  <a:schemeClr val="bg1"/>
                </a:solidFill>
                <a:sym typeface="Wingdings" charset="0"/>
              </a:rPr>
              <a:t> module. </a:t>
            </a:r>
          </a:p>
          <a:p>
            <a:pPr>
              <a:defRPr/>
            </a:pPr>
            <a:endParaRPr lang="en-US" baseline="0" dirty="0">
              <a:solidFill>
                <a:schemeClr val="bg1"/>
              </a:solidFill>
              <a:sym typeface="Wingdings" charset="0"/>
            </a:endParaRPr>
          </a:p>
          <a:p>
            <a:pPr>
              <a:defRPr/>
            </a:pPr>
            <a:r>
              <a:rPr lang="en-US" baseline="0" dirty="0" smtClean="0">
                <a:solidFill>
                  <a:schemeClr val="bg1"/>
                </a:solidFill>
                <a:sym typeface="Wingdings" charset="0"/>
              </a:rPr>
              <a:t>Mike Montgomery, the MESA </a:t>
            </a:r>
            <a:r>
              <a:rPr lang="en-US" baseline="0" dirty="0" err="1" smtClean="0">
                <a:solidFill>
                  <a:schemeClr val="bg1"/>
                </a:solidFill>
                <a:sym typeface="Wingdings" charset="0"/>
              </a:rPr>
              <a:t>asteroseismology</a:t>
            </a:r>
            <a:r>
              <a:rPr lang="en-US" baseline="0" dirty="0" smtClean="0">
                <a:solidFill>
                  <a:schemeClr val="bg1"/>
                </a:solidFill>
                <a:sym typeface="Wingdings" charset="0"/>
              </a:rPr>
              <a:t> expert, works in the office next to mine.</a:t>
            </a:r>
          </a:p>
          <a:p>
            <a:pPr>
              <a:defRPr/>
            </a:pPr>
            <a:endParaRPr lang="en-US" baseline="0" dirty="0">
              <a:solidFill>
                <a:schemeClr val="bg1"/>
              </a:solidFill>
              <a:sym typeface="Wingdings" charset="0"/>
            </a:endParaRPr>
          </a:p>
          <a:p>
            <a:pPr>
              <a:defRPr/>
            </a:pPr>
            <a:r>
              <a:rPr lang="en-US" baseline="0" dirty="0" smtClean="0">
                <a:solidFill>
                  <a:schemeClr val="bg1"/>
                </a:solidFill>
                <a:sym typeface="Wingdings" charset="0"/>
              </a:rPr>
              <a:t>Who does the work? A wonderful team of undergraduates.</a:t>
            </a:r>
            <a:endParaRPr lang="en-US" baseline="0" dirty="0">
              <a:solidFill>
                <a:schemeClr val="bg1"/>
              </a:solidFill>
              <a:sym typeface="Wingding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6884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riaLi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43" y="0"/>
            <a:ext cx="5233157" cy="3908514"/>
          </a:xfrm>
          <a:prstGeom prst="rect">
            <a:avLst/>
          </a:prstGeom>
        </p:spPr>
      </p:pic>
      <p:pic>
        <p:nvPicPr>
          <p:cNvPr id="5" name="Picture 4" descr="IMG_105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743200"/>
            <a:ext cx="5486400" cy="4114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4114800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 smtClean="0">
                <a:solidFill>
                  <a:schemeClr val="bg1"/>
                </a:solidFill>
              </a:rPr>
              <a:t>Maria </a:t>
            </a:r>
            <a:r>
              <a:rPr lang="en-US" baseline="0" dirty="0" err="1" smtClean="0">
                <a:solidFill>
                  <a:schemeClr val="bg1"/>
                </a:solidFill>
              </a:rPr>
              <a:t>Koutoulaki</a:t>
            </a:r>
            <a:r>
              <a:rPr lang="en-US" baseline="0" dirty="0" smtClean="0">
                <a:solidFill>
                  <a:schemeClr val="bg1"/>
                </a:solidFill>
              </a:rPr>
              <a:t>, Li Zhou</a:t>
            </a:r>
            <a:endParaRPr lang="en-US" baseline="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67400" y="640140"/>
            <a:ext cx="2667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 smtClean="0">
                <a:solidFill>
                  <a:schemeClr val="bg1"/>
                </a:solidFill>
              </a:rPr>
              <a:t>Steven Smith</a:t>
            </a:r>
          </a:p>
          <a:p>
            <a:r>
              <a:rPr lang="en-US" baseline="0" dirty="0" err="1" smtClean="0">
                <a:solidFill>
                  <a:schemeClr val="bg1"/>
                </a:solidFill>
              </a:rPr>
              <a:t>Sarafina</a:t>
            </a:r>
            <a:r>
              <a:rPr lang="en-US" baseline="0" dirty="0" smtClean="0">
                <a:solidFill>
                  <a:schemeClr val="bg1"/>
                </a:solidFill>
              </a:rPr>
              <a:t> Nance</a:t>
            </a:r>
          </a:p>
          <a:p>
            <a:r>
              <a:rPr lang="en-US" baseline="0" dirty="0" smtClean="0">
                <a:solidFill>
                  <a:schemeClr val="bg1"/>
                </a:solidFill>
              </a:rPr>
              <a:t>Julia Fowler</a:t>
            </a:r>
          </a:p>
          <a:p>
            <a:r>
              <a:rPr lang="en-US" baseline="0" dirty="0" smtClean="0">
                <a:solidFill>
                  <a:schemeClr val="bg1"/>
                </a:solidFill>
              </a:rPr>
              <a:t>Justin Hickey</a:t>
            </a:r>
            <a:endParaRPr lang="en-US" baseline="0" dirty="0">
              <a:solidFill>
                <a:schemeClr val="bg1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7772400" y="1676400"/>
            <a:ext cx="533400" cy="2209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2" name="Straight Arrow Connector 11"/>
          <p:cNvCxnSpPr/>
          <p:nvPr/>
        </p:nvCxnSpPr>
        <p:spPr bwMode="auto">
          <a:xfrm flipH="1">
            <a:off x="5105400" y="2209800"/>
            <a:ext cx="762000" cy="1752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484119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28600"/>
            <a:ext cx="8839200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aseline="0" dirty="0" err="1" smtClean="0">
                <a:solidFill>
                  <a:schemeClr val="bg1"/>
                </a:solidFill>
                <a:sym typeface="Wingdings" charset="0"/>
              </a:rPr>
              <a:t>Asteroseismology</a:t>
            </a:r>
            <a:r>
              <a:rPr lang="en-US" sz="3200" baseline="0" dirty="0" smtClean="0">
                <a:solidFill>
                  <a:schemeClr val="bg1"/>
                </a:solidFill>
                <a:sym typeface="Wingdings" charset="0"/>
              </a:rPr>
              <a:t> of Wolf-</a:t>
            </a:r>
            <a:r>
              <a:rPr lang="en-US" sz="3200" baseline="0" dirty="0" err="1" smtClean="0">
                <a:solidFill>
                  <a:schemeClr val="bg1"/>
                </a:solidFill>
                <a:sym typeface="Wingdings" charset="0"/>
              </a:rPr>
              <a:t>Rayet</a:t>
            </a:r>
            <a:r>
              <a:rPr lang="en-US" sz="3200" baseline="0" dirty="0" smtClean="0">
                <a:solidFill>
                  <a:schemeClr val="bg1"/>
                </a:solidFill>
                <a:sym typeface="Wingdings" charset="0"/>
              </a:rPr>
              <a:t> Stars</a:t>
            </a:r>
          </a:p>
          <a:p>
            <a:pPr>
              <a:defRPr/>
            </a:pPr>
            <a:endParaRPr lang="en-US" baseline="0" dirty="0" smtClean="0">
              <a:solidFill>
                <a:schemeClr val="bg1"/>
              </a:solidFill>
              <a:sym typeface="Wingdings" charset="0"/>
            </a:endParaRPr>
          </a:p>
          <a:p>
            <a:pPr>
              <a:defRPr/>
            </a:pPr>
            <a:r>
              <a:rPr lang="en-US" baseline="0" dirty="0" smtClean="0">
                <a:solidFill>
                  <a:schemeClr val="bg1"/>
                </a:solidFill>
                <a:sym typeface="Wingdings" charset="0"/>
              </a:rPr>
              <a:t>Compute MESA models of massive stars, 15, 20, 30, 40, 50 </a:t>
            </a:r>
            <a:r>
              <a:rPr lang="en-US" baseline="0" dirty="0">
                <a:solidFill>
                  <a:schemeClr val="accent3"/>
                </a:solidFill>
                <a:sym typeface="Symbol" charset="0"/>
              </a:rPr>
              <a:t>M</a:t>
            </a:r>
            <a:r>
              <a:rPr lang="en-US" dirty="0">
                <a:solidFill>
                  <a:schemeClr val="accent3"/>
                </a:solidFill>
                <a:sym typeface="Wingdings 2" charset="0"/>
              </a:rPr>
              <a:t></a:t>
            </a:r>
            <a:r>
              <a:rPr lang="en-US" baseline="0" dirty="0">
                <a:solidFill>
                  <a:schemeClr val="accent3"/>
                </a:solidFill>
                <a:sym typeface="Wingdings 2" charset="0"/>
              </a:rPr>
              <a:t> </a:t>
            </a:r>
            <a:endParaRPr lang="en-US" baseline="0" dirty="0" smtClean="0">
              <a:solidFill>
                <a:schemeClr val="accent3"/>
              </a:solidFill>
              <a:sym typeface="Wingdings 2" charset="0"/>
            </a:endParaRPr>
          </a:p>
          <a:p>
            <a:pPr>
              <a:defRPr/>
            </a:pPr>
            <a:endParaRPr lang="en-US" baseline="0" dirty="0">
              <a:solidFill>
                <a:schemeClr val="bg1"/>
              </a:solidFill>
              <a:sym typeface="Wingdings" charset="0"/>
            </a:endParaRPr>
          </a:p>
          <a:p>
            <a:pPr>
              <a:defRPr/>
            </a:pPr>
            <a:r>
              <a:rPr lang="en-US" baseline="0" dirty="0">
                <a:solidFill>
                  <a:schemeClr val="bg1"/>
                </a:solidFill>
                <a:sym typeface="Wingdings" charset="0"/>
              </a:rPr>
              <a:t>Remove hydrogen envelope by winds or by hand after onset of core helium burning.</a:t>
            </a:r>
          </a:p>
          <a:p>
            <a:pPr>
              <a:defRPr/>
            </a:pPr>
            <a:endParaRPr lang="en-US" baseline="0" dirty="0" smtClean="0">
              <a:solidFill>
                <a:schemeClr val="bg1"/>
              </a:solidFill>
              <a:sym typeface="Wingdings" charset="0"/>
            </a:endParaRPr>
          </a:p>
          <a:p>
            <a:pPr>
              <a:defRPr/>
            </a:pPr>
            <a:r>
              <a:rPr lang="en-US" baseline="0" dirty="0" smtClean="0">
                <a:solidFill>
                  <a:schemeClr val="bg1"/>
                </a:solidFill>
                <a:sym typeface="Wingdings" charset="0"/>
              </a:rPr>
              <a:t>Identify convective </a:t>
            </a:r>
            <a:r>
              <a:rPr lang="en-US" baseline="0" dirty="0" smtClean="0">
                <a:solidFill>
                  <a:schemeClr val="bg1"/>
                </a:solidFill>
                <a:sym typeface="Wingdings" charset="0"/>
              </a:rPr>
              <a:t>regions that drive acoustic noise.</a:t>
            </a:r>
            <a:endParaRPr lang="en-US" baseline="0" dirty="0" smtClean="0">
              <a:solidFill>
                <a:schemeClr val="bg1"/>
              </a:solidFill>
              <a:sym typeface="Wingdings" charset="0"/>
            </a:endParaRPr>
          </a:p>
          <a:p>
            <a:pPr>
              <a:defRPr/>
            </a:pPr>
            <a:endParaRPr lang="en-US" baseline="0" dirty="0">
              <a:solidFill>
                <a:schemeClr val="bg1"/>
              </a:solidFill>
              <a:sym typeface="Wingdings" charset="0"/>
            </a:endParaRPr>
          </a:p>
          <a:p>
            <a:pPr>
              <a:defRPr/>
            </a:pPr>
            <a:r>
              <a:rPr lang="en-US" baseline="0" dirty="0" smtClean="0">
                <a:solidFill>
                  <a:schemeClr val="bg1"/>
                </a:solidFill>
                <a:sym typeface="Wingdings" charset="0"/>
              </a:rPr>
              <a:t>MESA can do rotating, magnetic models, to be done…</a:t>
            </a:r>
          </a:p>
          <a:p>
            <a:pPr>
              <a:defRPr/>
            </a:pPr>
            <a:endParaRPr lang="en-US" baseline="0" dirty="0">
              <a:solidFill>
                <a:schemeClr val="bg1"/>
              </a:solidFill>
              <a:sym typeface="Wingding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416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5smabund-trho 8etaMK copy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381000"/>
            <a:ext cx="9144000" cy="6019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" y="1371600"/>
            <a:ext cx="21336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aseline="0" dirty="0" smtClean="0">
                <a:solidFill>
                  <a:schemeClr val="bg1"/>
                </a:solidFill>
              </a:rPr>
              <a:t>15 </a:t>
            </a:r>
            <a:r>
              <a:rPr lang="en-US" baseline="0" dirty="0" smtClean="0">
                <a:solidFill>
                  <a:schemeClr val="accent3"/>
                </a:solidFill>
                <a:sym typeface="Symbol" charset="0"/>
              </a:rPr>
              <a:t>M</a:t>
            </a:r>
            <a:r>
              <a:rPr lang="en-US" dirty="0" smtClean="0">
                <a:solidFill>
                  <a:schemeClr val="accent3"/>
                </a:solidFill>
                <a:sym typeface="Wingdings 2" charset="0"/>
              </a:rPr>
              <a:t></a:t>
            </a:r>
            <a:r>
              <a:rPr lang="en-US" baseline="0" dirty="0" smtClean="0">
                <a:solidFill>
                  <a:schemeClr val="accent3"/>
                </a:solidFill>
                <a:sym typeface="Wingdings 2" charset="0"/>
              </a:rPr>
              <a:t> enhanced mass loss </a:t>
            </a:r>
            <a:endParaRPr lang="en-US" baseline="0" dirty="0">
              <a:solidFill>
                <a:schemeClr val="accent3"/>
              </a:solidFill>
              <a:sym typeface="Wingdings 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978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0_mode_prop cop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95313"/>
            <a:ext cx="9144000" cy="56657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67600" y="3352800"/>
            <a:ext cx="106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 smtClean="0">
                <a:solidFill>
                  <a:schemeClr val="bg1"/>
                </a:solidFill>
              </a:rPr>
              <a:t>50 </a:t>
            </a:r>
            <a:r>
              <a:rPr lang="en-US" baseline="0" dirty="0" smtClean="0">
                <a:solidFill>
                  <a:schemeClr val="accent3"/>
                </a:solidFill>
                <a:sym typeface="Symbol" charset="0"/>
              </a:rPr>
              <a:t>M</a:t>
            </a:r>
            <a:r>
              <a:rPr lang="en-US" dirty="0" smtClean="0">
                <a:solidFill>
                  <a:schemeClr val="accent3"/>
                </a:solidFill>
                <a:sym typeface="Wingdings 2" charset="0"/>
              </a:rPr>
              <a:t></a:t>
            </a:r>
            <a:r>
              <a:rPr lang="en-US" baseline="0" dirty="0" smtClean="0">
                <a:solidFill>
                  <a:schemeClr val="accent3"/>
                </a:solidFill>
                <a:sym typeface="Wingdings 2" charset="0"/>
              </a:rPr>
              <a:t>  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48000" y="15240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 smtClean="0">
                <a:solidFill>
                  <a:schemeClr val="bg1"/>
                </a:solidFill>
              </a:rPr>
              <a:t>Propagation Diagram</a:t>
            </a:r>
            <a:endParaRPr lang="en-US" baseline="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67000" y="2971800"/>
            <a:ext cx="3962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0" dirty="0" smtClean="0">
                <a:solidFill>
                  <a:schemeClr val="bg1"/>
                </a:solidFill>
              </a:rPr>
              <a:t>Fundamental Mode Frequency</a:t>
            </a:r>
            <a:endParaRPr lang="en-US" baseline="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33600" y="4038600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 smtClean="0">
                <a:solidFill>
                  <a:schemeClr val="bg1"/>
                </a:solidFill>
              </a:rPr>
              <a:t>Lamb Frequencies</a:t>
            </a:r>
            <a:endParaRPr lang="en-US" baseline="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48200" y="4572000"/>
            <a:ext cx="3256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0" dirty="0" smtClean="0">
                <a:solidFill>
                  <a:schemeClr val="bg1"/>
                </a:solidFill>
              </a:rPr>
              <a:t>Brunt </a:t>
            </a:r>
            <a:r>
              <a:rPr lang="en-US" baseline="0" dirty="0" err="1">
                <a:solidFill>
                  <a:schemeClr val="bg1"/>
                </a:solidFill>
                <a:sym typeface="Wingdings" charset="0"/>
              </a:rPr>
              <a:t>Väisälä</a:t>
            </a:r>
            <a:r>
              <a:rPr lang="en-US" baseline="0" dirty="0" smtClean="0">
                <a:solidFill>
                  <a:schemeClr val="bg1"/>
                </a:solidFill>
              </a:rPr>
              <a:t> Frequency</a:t>
            </a:r>
            <a:endParaRPr lang="en-US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159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-25000">
            <a:ln>
              <a:noFill/>
            </a:ln>
            <a:solidFill>
              <a:srgbClr val="FFFF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-25000">
            <a:ln>
              <a:noFill/>
            </a:ln>
            <a:solidFill>
              <a:srgbClr val="FFFF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6047</TotalTime>
  <Words>888</Words>
  <Application>Microsoft Macintosh PowerPoint</Application>
  <PresentationFormat>On-screen Show (4:3)</PresentationFormat>
  <Paragraphs>164</Paragraphs>
  <Slides>23</Slides>
  <Notes>22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UT Austin - Astronomy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Craig Wheeler</cp:lastModifiedBy>
  <cp:revision>125</cp:revision>
  <dcterms:created xsi:type="dcterms:W3CDTF">2012-04-08T22:45:34Z</dcterms:created>
  <dcterms:modified xsi:type="dcterms:W3CDTF">2013-10-05T22:18:00Z</dcterms:modified>
</cp:coreProperties>
</file>