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90" r:id="rId3"/>
    <p:sldMasterId id="2147483750" r:id="rId4"/>
    <p:sldMasterId id="2147483843" r:id="rId5"/>
    <p:sldMasterId id="2147483858" r:id="rId6"/>
    <p:sldMasterId id="2147483874" r:id="rId7"/>
    <p:sldMasterId id="2147483880" r:id="rId8"/>
    <p:sldMasterId id="2147483893" r:id="rId9"/>
    <p:sldMasterId id="2147483905" r:id="rId10"/>
    <p:sldMasterId id="2147483917" r:id="rId11"/>
    <p:sldMasterId id="2147483930" r:id="rId12"/>
    <p:sldMasterId id="2147483935" r:id="rId13"/>
  </p:sldMasterIdLst>
  <p:notesMasterIdLst>
    <p:notesMasterId r:id="rId80"/>
  </p:notesMasterIdLst>
  <p:handoutMasterIdLst>
    <p:handoutMasterId r:id="rId81"/>
  </p:handoutMasterIdLst>
  <p:sldIdLst>
    <p:sldId id="256" r:id="rId14"/>
    <p:sldId id="258" r:id="rId15"/>
    <p:sldId id="334" r:id="rId16"/>
    <p:sldId id="354" r:id="rId17"/>
    <p:sldId id="346" r:id="rId18"/>
    <p:sldId id="349" r:id="rId19"/>
    <p:sldId id="358" r:id="rId20"/>
    <p:sldId id="347" r:id="rId21"/>
    <p:sldId id="359" r:id="rId22"/>
    <p:sldId id="361" r:id="rId23"/>
    <p:sldId id="360" r:id="rId24"/>
    <p:sldId id="414" r:id="rId25"/>
    <p:sldId id="407" r:id="rId26"/>
    <p:sldId id="409" r:id="rId27"/>
    <p:sldId id="363" r:id="rId28"/>
    <p:sldId id="362" r:id="rId29"/>
    <p:sldId id="429" r:id="rId30"/>
    <p:sldId id="415" r:id="rId31"/>
    <p:sldId id="377" r:id="rId32"/>
    <p:sldId id="416" r:id="rId33"/>
    <p:sldId id="428" r:id="rId34"/>
    <p:sldId id="365" r:id="rId35"/>
    <p:sldId id="374" r:id="rId36"/>
    <p:sldId id="262" r:id="rId37"/>
    <p:sldId id="330" r:id="rId38"/>
    <p:sldId id="331" r:id="rId39"/>
    <p:sldId id="370" r:id="rId40"/>
    <p:sldId id="393" r:id="rId41"/>
    <p:sldId id="394" r:id="rId42"/>
    <p:sldId id="396" r:id="rId43"/>
    <p:sldId id="398" r:id="rId44"/>
    <p:sldId id="410" r:id="rId45"/>
    <p:sldId id="411" r:id="rId46"/>
    <p:sldId id="412" r:id="rId47"/>
    <p:sldId id="373" r:id="rId48"/>
    <p:sldId id="371" r:id="rId49"/>
    <p:sldId id="259" r:id="rId50"/>
    <p:sldId id="261" r:id="rId51"/>
    <p:sldId id="401" r:id="rId52"/>
    <p:sldId id="400" r:id="rId53"/>
    <p:sldId id="402" r:id="rId54"/>
    <p:sldId id="404" r:id="rId55"/>
    <p:sldId id="405" r:id="rId56"/>
    <p:sldId id="341" r:id="rId57"/>
    <p:sldId id="340" r:id="rId58"/>
    <p:sldId id="267" r:id="rId59"/>
    <p:sldId id="269" r:id="rId60"/>
    <p:sldId id="275" r:id="rId61"/>
    <p:sldId id="276" r:id="rId62"/>
    <p:sldId id="263" r:id="rId63"/>
    <p:sldId id="418" r:id="rId64"/>
    <p:sldId id="421" r:id="rId65"/>
    <p:sldId id="417" r:id="rId66"/>
    <p:sldId id="423" r:id="rId67"/>
    <p:sldId id="424" r:id="rId68"/>
    <p:sldId id="425" r:id="rId69"/>
    <p:sldId id="426" r:id="rId70"/>
    <p:sldId id="427" r:id="rId71"/>
    <p:sldId id="305" r:id="rId72"/>
    <p:sldId id="310" r:id="rId73"/>
    <p:sldId id="308" r:id="rId74"/>
    <p:sldId id="388" r:id="rId75"/>
    <p:sldId id="390" r:id="rId76"/>
    <p:sldId id="413" r:id="rId77"/>
    <p:sldId id="264" r:id="rId78"/>
    <p:sldId id="266" r:id="rId79"/>
  </p:sldIdLst>
  <p:sldSz cx="9144000" cy="6858000" type="screen4x3"/>
  <p:notesSz cx="6858000" cy="9144000"/>
  <p:defaultTextStyle>
    <a:defPPr>
      <a:defRPr lang="en-US"/>
    </a:defPPr>
    <a:lvl1pPr marL="0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128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259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2390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6518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0652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4774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8898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3035" algn="l" defTabSz="4541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bw" frameSlides="1"/>
  <p:clrMru>
    <a:srgbClr val="2BF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87" autoAdjust="0"/>
    <p:restoredTop sz="98382" autoAdjust="0"/>
  </p:normalViewPr>
  <p:slideViewPr>
    <p:cSldViewPr snapToGrid="0" snapToObjects="1">
      <p:cViewPr>
        <p:scale>
          <a:sx n="125" d="100"/>
          <a:sy n="125" d="100"/>
        </p:scale>
        <p:origin x="-800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2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slide" Target="slides/slide64.xml"/><Relationship Id="rId78" Type="http://schemas.openxmlformats.org/officeDocument/2006/relationships/slide" Target="slides/slide65.xml"/><Relationship Id="rId79" Type="http://schemas.openxmlformats.org/officeDocument/2006/relationships/slide" Target="slides/slide6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Garamond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A82A5-B9A6-AC4F-BEB9-6998157E3301}" type="datetime1">
              <a:rPr lang="en-US" smtClean="0">
                <a:latin typeface="Garamond"/>
              </a:rPr>
              <a:t>10/06/13</a:t>
            </a:fld>
            <a:endParaRPr lang="en-US" dirty="0"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8CC3C-0D4F-E14A-B348-617EDEDB9E63}" type="slidenum">
              <a:rPr lang="en-US" smtClean="0">
                <a:latin typeface="Garamond"/>
              </a:rPr>
              <a:t>‹#›</a:t>
            </a:fld>
            <a:endParaRPr lang="en-US" dirty="0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24203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/>
              </a:defRPr>
            </a:lvl1pPr>
          </a:lstStyle>
          <a:p>
            <a:fld id="{F86F4758-BE7D-BC40-AA8D-B0A1AB009022}" type="datetime1">
              <a:rPr lang="en-US" smtClean="0"/>
              <a:t>10/06/13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/>
              </a:defRPr>
            </a:lvl1pPr>
          </a:lstStyle>
          <a:p>
            <a:fld id="{C9AC3C40-2DE6-D343-B5E5-9B0B96A6AB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0832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4128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1pPr>
    <a:lvl2pPr marL="454128" algn="l" defTabSz="454128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2pPr>
    <a:lvl3pPr marL="908259" algn="l" defTabSz="454128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3pPr>
    <a:lvl4pPr marL="1362390" algn="l" defTabSz="454128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4pPr>
    <a:lvl5pPr marL="1816518" algn="l" defTabSz="454128" rtl="0" eaLnBrk="1" latinLnBrk="0" hangingPunct="1">
      <a:defRPr sz="1200" kern="1200">
        <a:solidFill>
          <a:schemeClr val="tx1"/>
        </a:solidFill>
        <a:latin typeface="Garamond"/>
        <a:ea typeface="+mn-ea"/>
        <a:cs typeface="+mn-cs"/>
      </a:defRPr>
    </a:lvl5pPr>
    <a:lvl6pPr marL="2270652" algn="l" defTabSz="45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4774" algn="l" defTabSz="45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8898" algn="l" defTabSz="45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3035" algn="l" defTabSz="45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C3C40-2DE6-D343-B5E5-9B0B96A6ABA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70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7492D5-B046-6A4B-AA1F-467827163D7B}" type="slidenum">
              <a:rPr lang="en-US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2E52A3-497F-7D45-9124-336BDEECFAF2}" type="slidenum">
              <a:rPr lang="en-US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A54FB-4F98-D043-AF3E-F78719B7FAB9}" type="slidenum">
              <a:rPr lang="en-US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pPr/>
              <a:t>41</a:t>
            </a:fld>
            <a:endParaRPr lang="en-US">
              <a:solidFill>
                <a:prstClr val="black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JWST</a:t>
            </a:r>
          </a:p>
          <a:p>
            <a:pPr eaLnBrk="1" hangingPunct="1"/>
            <a:r>
              <a:rPr lang="en-US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TMT</a:t>
            </a:r>
          </a:p>
          <a:p>
            <a:pPr eaLnBrk="1" hangingPunct="1"/>
            <a:r>
              <a:rPr lang="en-US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First stars and galaxies,</a:t>
            </a:r>
          </a:p>
          <a:p>
            <a:pPr eaLnBrk="1" hangingPunct="1"/>
            <a:r>
              <a:rPr lang="en-US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Etc etc</a:t>
            </a:r>
          </a:p>
          <a:p>
            <a:pPr eaLnBrk="1" hangingPunct="1"/>
            <a:endParaRPr lang="en-US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B88728-9311-EF49-9CFE-F115085FA3E5}" type="slidenum">
              <a:rPr lang="en-US">
                <a:solidFill>
                  <a:prstClr val="black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pPr/>
              <a:t>42</a:t>
            </a:fld>
            <a:endParaRPr lang="en-US">
              <a:solidFill>
                <a:prstClr val="black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This is a plot that shows late-time emission detected from a Spitzer selected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sample of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SNe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IIn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.  There are a lot of things going on this slide.</a:t>
            </a:r>
          </a:p>
          <a:p>
            <a:pPr eaLnBrk="1" hangingPunct="1"/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First, our results show that a significant fraction (&gt;30%) of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SNe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IIn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show evidence for late-time emission from warm dust (Fox+11).</a:t>
            </a:r>
          </a:p>
          <a:p>
            <a:pPr eaLnBrk="1" hangingPunct="1"/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Interestingly, this sample of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SNe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IIn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also tend to have an associated optical emission (and in some cases, X-ray) from ongoing shock interaction with the CSM.</a:t>
            </a:r>
          </a:p>
          <a:p>
            <a:pPr eaLnBrk="1" hangingPunct="1"/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 great example is the case of SN 2005ip, which has very well-sampled optical and near-IR light curves.</a:t>
            </a:r>
          </a:p>
          <a:p>
            <a:pPr eaLnBrk="1" hangingPunct="1"/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The combined SED and light curves allow us to constrain the origin and heating mechanism of the warm dust.  For most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Sne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Iin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, the dust appears to be *pre-existing* at the time of the SN explosion and continuously heated by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radiative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emission generated by ongoing shock interaction with the dense CSM (Fox+13a).  Armed with this knowledge, you can determine the geometry and composition of the CSM, which in turn can be used to derive the pre-SN mass-loss rates as a function of time.  These numbers provide important constraints on the progenitor system.  In the case of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Sne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Iin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, the mass-loss characteristics are consistent with </a:t>
            </a:r>
            <a:r>
              <a:rPr lang="en-US" baseline="0" dirty="0" err="1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LBVs</a:t>
            </a:r>
            <a:r>
              <a:rPr lang="en-US" baseline="0" dirty="0" smtClean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, but raise a number of new questions about the late-stages of massive star evolution (see Shiode+13).</a:t>
            </a:r>
          </a:p>
          <a:p>
            <a:pPr eaLnBrk="1" hangingPunct="1"/>
            <a:endParaRPr lang="en-US" dirty="0" smtClean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-CSM are a unique subset of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that show evidence for CSM interaction (see Silverman et al. 2013).  Two of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Ia</a:t>
            </a:r>
            <a:r>
              <a:rPr lang="en-US" baseline="0" dirty="0" smtClean="0"/>
              <a:t>-CSM in Silverman’s sample are detected in the mid-IR at multiple epochs in archival Spitzer observations.  SN 2002ic represents the latest detection of a SN </a:t>
            </a:r>
            <a:r>
              <a:rPr lang="en-US" baseline="0" dirty="0" err="1" smtClean="0"/>
              <a:t>Ia</a:t>
            </a:r>
            <a:r>
              <a:rPr lang="en-US" baseline="0" dirty="0" smtClean="0"/>
              <a:t> to-date (~1400 days).  And SN 2005gj shows unprecedented </a:t>
            </a:r>
            <a:r>
              <a:rPr lang="en-US" baseline="0" dirty="0" err="1" smtClean="0"/>
              <a:t>rebrightening</a:t>
            </a:r>
            <a:r>
              <a:rPr lang="en-US" baseline="0" dirty="0" smtClean="0"/>
              <a:t> more than a year post-discovery.  We attribute this late-time mid-IR emission to pre-existing dust shells that were most likely formed by progenitor outbursts.  Optical and X-ray emission from continuous shock interaction </a:t>
            </a:r>
            <a:r>
              <a:rPr lang="en-US" baseline="0" dirty="0" err="1" smtClean="0"/>
              <a:t>radiatively</a:t>
            </a:r>
            <a:r>
              <a:rPr lang="en-US" baseline="0" dirty="0" smtClean="0"/>
              <a:t> heats the dust shells, just like the </a:t>
            </a:r>
            <a:r>
              <a:rPr lang="en-US" baseline="0" dirty="0" err="1" smtClean="0"/>
              <a:t>SNe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IIn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D9BD0-B0EE-B441-95F0-E9FD6B13841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BC1588B9-07B6-ED40-ABAB-AE03DC13EB27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2E5F8E7-A357-E448-B8BE-4AAE51196882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0322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Nature’s way of telling you how to proceed!</a:t>
            </a:r>
          </a:p>
          <a:p>
            <a:r>
              <a:rPr lang="en-US" dirty="0" smtClean="0"/>
              <a:t>SN </a:t>
            </a:r>
            <a:r>
              <a:rPr lang="en-US" dirty="0" err="1" smtClean="0"/>
              <a:t>Ia</a:t>
            </a:r>
            <a:r>
              <a:rPr lang="en-US" dirty="0" smtClean="0"/>
              <a:t> are better standard candles in the IR without any of the legerdemain of light curve shapes than they</a:t>
            </a:r>
            <a:r>
              <a:rPr lang="en-US" baseline="0" dirty="0" smtClean="0"/>
              <a:t> are in the optical after all the corrections.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E1A23-698A-B041-BCC1-B6ACBB67CD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49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Restframe</a:t>
            </a:r>
            <a:r>
              <a:rPr lang="en-US" dirty="0" smtClean="0"/>
              <a:t> 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E1A23-698A-B041-BCC1-B6ACBB67CD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38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E8817D-B66E-AA48-81DB-A53539E0B8EA}" type="slidenum">
              <a:rPr lang="en-US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0" hangingPunct="0">
              <a:spcBef>
                <a:spcPct val="0"/>
              </a:spcBef>
            </a:pPr>
            <a:endParaRPr lang="en-US" sz="2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78E78D-0687-0543-802A-B7CCC0F0EA63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AC8C05-6E68-9E43-BE09-82670D8A32D8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Nature’s way of telling you how to proceed!</a:t>
            </a:r>
          </a:p>
          <a:p>
            <a:r>
              <a:rPr lang="en-US" dirty="0" smtClean="0"/>
              <a:t>SN </a:t>
            </a:r>
            <a:r>
              <a:rPr lang="en-US" dirty="0" err="1" smtClean="0"/>
              <a:t>Ia</a:t>
            </a:r>
            <a:r>
              <a:rPr lang="en-US" dirty="0" smtClean="0"/>
              <a:t> are better standard candles in the IR without any of the legerdemain of light curve shapes than they</a:t>
            </a:r>
            <a:r>
              <a:rPr lang="en-US" baseline="0" dirty="0" smtClean="0"/>
              <a:t> are in the optical after all the corrections.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2E1A23-698A-B041-BCC1-B6ACBB67CD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49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F438F-FBCA-2D4F-99A6-71D89A0379A8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45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Helvetica"/>
                <a:cs typeface="+mn-cs"/>
              </a:rPr>
              <a:t>Full</a:t>
            </a:r>
            <a:r>
              <a:rPr lang="en-US" baseline="0" dirty="0" smtClean="0">
                <a:latin typeface="Helvetica"/>
                <a:cs typeface="+mn-cs"/>
              </a:rPr>
              <a:t> </a:t>
            </a:r>
            <a:r>
              <a:rPr lang="en-US" b="0" baseline="0" dirty="0" smtClean="0">
                <a:latin typeface="Helvetica"/>
                <a:cs typeface="+mn-cs"/>
              </a:rPr>
              <a:t>dataset for </a:t>
            </a:r>
            <a:r>
              <a:rPr lang="en-US" sz="1200" b="0" dirty="0" smtClean="0">
                <a:latin typeface="Helvetica" charset="0"/>
              </a:rPr>
              <a:t>CaIR3 (384 spectra of 192 SNe), </a:t>
            </a:r>
            <a:r>
              <a:rPr lang="en-US" b="0" baseline="0" dirty="0" smtClean="0">
                <a:latin typeface="Helvetica"/>
                <a:cs typeface="+mn-cs"/>
              </a:rPr>
              <a:t>v CaIR3 vs</a:t>
            </a:r>
            <a:r>
              <a:rPr lang="en-US" baseline="0" dirty="0" smtClean="0">
                <a:latin typeface="Helvetica"/>
                <a:cs typeface="+mn-cs"/>
              </a:rPr>
              <a:t>. t, similar stuff for </a:t>
            </a:r>
            <a:r>
              <a:rPr lang="en-US" baseline="0" dirty="0" err="1" smtClean="0">
                <a:latin typeface="Helvetica"/>
                <a:cs typeface="+mn-cs"/>
              </a:rPr>
              <a:t>CaHK</a:t>
            </a:r>
            <a:r>
              <a:rPr lang="en-US" baseline="0" dirty="0" smtClean="0">
                <a:latin typeface="Helvetica"/>
                <a:cs typeface="+mn-cs"/>
              </a:rPr>
              <a:t>.</a:t>
            </a:r>
          </a:p>
          <a:p>
            <a:pPr eaLnBrk="1" hangingPunct="1">
              <a:defRPr/>
            </a:pPr>
            <a:r>
              <a:rPr lang="en-US" baseline="0" dirty="0" smtClean="0">
                <a:latin typeface="Helvetica"/>
                <a:cs typeface="+mn-cs"/>
              </a:rPr>
              <a:t>Open points are PVFs and filled points are HVFs.</a:t>
            </a:r>
          </a:p>
          <a:p>
            <a:pPr eaLnBrk="1" hangingPunct="1">
              <a:defRPr/>
            </a:pPr>
            <a:r>
              <a:rPr lang="en-US" baseline="0" dirty="0" smtClean="0">
                <a:latin typeface="Helvetica"/>
                <a:cs typeface="+mn-cs"/>
              </a:rPr>
              <a:t>I’ll go through the colors and shapes in the next slides, but you can see both HVFs and PVFs decrease with time.</a:t>
            </a:r>
          </a:p>
          <a:p>
            <a:pPr eaLnBrk="1" hangingPunct="1">
              <a:defRPr/>
            </a:pPr>
            <a:r>
              <a:rPr lang="en-US" baseline="0" dirty="0" smtClean="0">
                <a:latin typeface="Helvetica"/>
                <a:cs typeface="+mn-cs"/>
              </a:rPr>
              <a:t>They are relatively well separate at all times, very well separated at t &lt; -5 d or so. Also, less velocity spread in PVFs.</a:t>
            </a:r>
          </a:p>
          <a:p>
            <a:pPr eaLnBrk="1" hangingPunct="1">
              <a:defRPr/>
            </a:pPr>
            <a:r>
              <a:rPr lang="en-US" baseline="0" dirty="0" smtClean="0">
                <a:latin typeface="Helvetica"/>
                <a:cs typeface="+mn-cs"/>
              </a:rPr>
              <a:t>HVFs are 37000 km/s </a:t>
            </a:r>
            <a:r>
              <a:rPr lang="en-US" baseline="0" dirty="0" err="1" smtClean="0">
                <a:latin typeface="Helvetica"/>
                <a:cs typeface="+mn-cs"/>
              </a:rPr>
              <a:t>decr</a:t>
            </a:r>
            <a:r>
              <a:rPr lang="en-US" baseline="0" dirty="0" smtClean="0">
                <a:latin typeface="Helvetica"/>
                <a:cs typeface="+mn-cs"/>
              </a:rPr>
              <a:t>. to 17000 km/s or so. PVFs are 25000 km/s for a couple objects very early-on, most are 14000-15000 km/s (near t = -10 d), </a:t>
            </a:r>
            <a:r>
              <a:rPr lang="en-US" baseline="0" dirty="0" err="1" smtClean="0">
                <a:latin typeface="Helvetica"/>
                <a:cs typeface="+mn-cs"/>
              </a:rPr>
              <a:t>decr</a:t>
            </a:r>
            <a:r>
              <a:rPr lang="en-US" baseline="0" dirty="0" smtClean="0">
                <a:latin typeface="Helvetica"/>
                <a:cs typeface="+mn-cs"/>
              </a:rPr>
              <a:t>. 11000 km/s.</a:t>
            </a:r>
          </a:p>
          <a:p>
            <a:pPr eaLnBrk="1" hangingPunct="1">
              <a:defRPr/>
            </a:pPr>
            <a:r>
              <a:rPr lang="en-US" baseline="0" dirty="0" smtClean="0">
                <a:latin typeface="Helvetica"/>
                <a:cs typeface="+mn-cs"/>
              </a:rPr>
              <a:t>Difference </a:t>
            </a:r>
            <a:r>
              <a:rPr lang="en-US" baseline="0" dirty="0" err="1" smtClean="0">
                <a:latin typeface="Helvetica"/>
                <a:cs typeface="+mn-cs"/>
              </a:rPr>
              <a:t>decr</a:t>
            </a:r>
            <a:r>
              <a:rPr lang="en-US" baseline="0" dirty="0" smtClean="0">
                <a:latin typeface="Helvetica"/>
                <a:cs typeface="+mn-cs"/>
              </a:rPr>
              <a:t>. w/ t at 4-sigma level from ~11 to ~7.5 in epoch range.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 general, the EWs of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HVFs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are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larger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than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PVFs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for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 &lt; -5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-4 d,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PVFs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are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stronger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after</a:t>
            </a:r>
            <a:r>
              <a:rPr lang="nl-NL" sz="1200" kern="1200" baseline="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nl-NL" sz="1200" kern="1200" baseline="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F438F-FBCA-2D4F-99A6-71D89A0379A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454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Helvetica"/>
                <a:cs typeface="+mn-cs"/>
              </a:rPr>
              <a:t>Red is</a:t>
            </a:r>
            <a:r>
              <a:rPr lang="en-US" baseline="0" dirty="0" smtClean="0">
                <a:latin typeface="Helvetica"/>
                <a:cs typeface="+mn-cs"/>
              </a:rPr>
              <a:t> Normal </a:t>
            </a:r>
            <a:r>
              <a:rPr lang="en-US" baseline="0" dirty="0" err="1" smtClean="0">
                <a:latin typeface="Helvetica"/>
                <a:cs typeface="+mn-cs"/>
              </a:rPr>
              <a:t>vel</a:t>
            </a:r>
            <a:r>
              <a:rPr lang="en-US" baseline="0" dirty="0" smtClean="0">
                <a:latin typeface="Helvetica"/>
                <a:cs typeface="+mn-cs"/>
              </a:rPr>
              <a:t> SN Ia, blue is HV objects.</a:t>
            </a:r>
          </a:p>
          <a:p>
            <a:pPr eaLnBrk="1" hangingPunct="1">
              <a:defRPr/>
            </a:pPr>
            <a:r>
              <a:rPr lang="en-US" dirty="0" smtClean="0">
                <a:latin typeface="Helvetica"/>
                <a:cs typeface="+mn-cs"/>
              </a:rPr>
              <a:t>(26% are HV, consistent w/ BSNIP II and Wang.)</a:t>
            </a:r>
          </a:p>
          <a:p>
            <a:pPr eaLnBrk="1" hangingPunct="1"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Helvetica"/>
                <a:ea typeface="ＭＳ Ｐゴシック" charset="0"/>
                <a:cs typeface="ＭＳ Ｐゴシック" charset="0"/>
              </a:rPr>
              <a:t>~75% of the b</a:t>
            </a:r>
            <a:r>
              <a:rPr lang="en-US" dirty="0" smtClean="0">
                <a:latin typeface="Helvetica"/>
                <a:cs typeface="+mn-cs"/>
              </a:rPr>
              <a:t>oth HV and N show HVFs.</a:t>
            </a:r>
          </a:p>
          <a:p>
            <a:pPr eaLnBrk="1" hangingPunct="1">
              <a:defRPr/>
            </a:pPr>
            <a:r>
              <a:rPr lang="en-US" dirty="0" smtClean="0">
                <a:latin typeface="Helvetica"/>
                <a:cs typeface="+mn-cs"/>
              </a:rPr>
              <a:t>HV (both HV and PS) start w/ higher </a:t>
            </a:r>
            <a:r>
              <a:rPr lang="en-US" dirty="0" err="1" smtClean="0">
                <a:latin typeface="Helvetica"/>
                <a:cs typeface="+mn-cs"/>
              </a:rPr>
              <a:t>vels</a:t>
            </a:r>
            <a:r>
              <a:rPr lang="en-US" dirty="0" smtClean="0">
                <a:latin typeface="Helvetica"/>
                <a:cs typeface="+mn-cs"/>
              </a:rPr>
              <a:t> than N and drop faster, HV end w/ a bit higher </a:t>
            </a:r>
            <a:r>
              <a:rPr lang="en-US" dirty="0" err="1" smtClean="0">
                <a:latin typeface="Helvetica"/>
                <a:cs typeface="+mn-cs"/>
              </a:rPr>
              <a:t>vels</a:t>
            </a:r>
            <a:r>
              <a:rPr lang="en-US" dirty="0" smtClean="0">
                <a:latin typeface="Helvetica"/>
                <a:cs typeface="+mn-cs"/>
              </a:rPr>
              <a:t> (both HV and PS) than 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45058" name="Text Box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DCEDCB-0D11-0343-A088-118BC2463FBB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57D045-6438-5B4B-B79B-5D5121ACF1E2}" type="slidenum">
              <a:rPr lang="en-US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5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0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4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0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04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32A3096-1B87-794C-AEA7-5E7254D9E082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4383566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71" y="4406464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71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795" indent="0">
              <a:buNone/>
              <a:defRPr sz="1600"/>
            </a:lvl2pPr>
            <a:lvl3pPr marL="825587" indent="0">
              <a:buNone/>
              <a:defRPr sz="1500"/>
            </a:lvl3pPr>
            <a:lvl4pPr marL="1238388" indent="0">
              <a:buNone/>
              <a:defRPr sz="1300"/>
            </a:lvl4pPr>
            <a:lvl5pPr marL="1651184" indent="0">
              <a:buNone/>
              <a:defRPr sz="1300"/>
            </a:lvl5pPr>
            <a:lvl6pPr marL="2063967" indent="0">
              <a:buNone/>
              <a:defRPr sz="1300"/>
            </a:lvl6pPr>
            <a:lvl7pPr marL="2476773" indent="0">
              <a:buNone/>
              <a:defRPr sz="1300"/>
            </a:lvl7pPr>
            <a:lvl8pPr marL="2889571" indent="0">
              <a:buNone/>
              <a:defRPr sz="1300"/>
            </a:lvl8pPr>
            <a:lvl9pPr marL="330237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EE1E6E-4B73-6B43-A866-D5668763FA08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343470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624" y="1605110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02" y="1605110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434066-FD69-7643-9C67-E23BDC560E49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605060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34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795" indent="0">
              <a:buNone/>
              <a:defRPr sz="1800" b="1"/>
            </a:lvl2pPr>
            <a:lvl3pPr marL="825587" indent="0">
              <a:buNone/>
              <a:defRPr sz="1600" b="1"/>
            </a:lvl3pPr>
            <a:lvl4pPr marL="1238388" indent="0">
              <a:buNone/>
              <a:defRPr sz="1500" b="1"/>
            </a:lvl4pPr>
            <a:lvl5pPr marL="1651184" indent="0">
              <a:buNone/>
              <a:defRPr sz="1500" b="1"/>
            </a:lvl5pPr>
            <a:lvl6pPr marL="2063967" indent="0">
              <a:buNone/>
              <a:defRPr sz="1500" b="1"/>
            </a:lvl6pPr>
            <a:lvl7pPr marL="2476773" indent="0">
              <a:buNone/>
              <a:defRPr sz="1500" b="1"/>
            </a:lvl7pPr>
            <a:lvl8pPr marL="2889571" indent="0">
              <a:buNone/>
              <a:defRPr sz="1500" b="1"/>
            </a:lvl8pPr>
            <a:lvl9pPr marL="3302374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28" y="2175167"/>
            <a:ext cx="4040472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75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795" indent="0">
              <a:buNone/>
              <a:defRPr sz="1800" b="1"/>
            </a:lvl2pPr>
            <a:lvl3pPr marL="825587" indent="0">
              <a:buNone/>
              <a:defRPr sz="1600" b="1"/>
            </a:lvl3pPr>
            <a:lvl4pPr marL="1238388" indent="0">
              <a:buNone/>
              <a:defRPr sz="1500" b="1"/>
            </a:lvl4pPr>
            <a:lvl5pPr marL="1651184" indent="0">
              <a:buNone/>
              <a:defRPr sz="1500" b="1"/>
            </a:lvl5pPr>
            <a:lvl6pPr marL="2063967" indent="0">
              <a:buNone/>
              <a:defRPr sz="1500" b="1"/>
            </a:lvl6pPr>
            <a:lvl7pPr marL="2476773" indent="0">
              <a:buNone/>
              <a:defRPr sz="1500" b="1"/>
            </a:lvl7pPr>
            <a:lvl8pPr marL="2889571" indent="0">
              <a:buNone/>
              <a:defRPr sz="1500" b="1"/>
            </a:lvl8pPr>
            <a:lvl9pPr marL="3302374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75" y="2175167"/>
            <a:ext cx="4041913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4FDF1C-A364-2F4D-A4C7-D16AD6C9C7F3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351095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3AD275-9269-C940-8003-7D31D95D8ADC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025288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0CB25F-CCA9-4846-88B8-7EC965B51A86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976214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39" y="273525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10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39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2795" indent="0">
              <a:buNone/>
              <a:defRPr sz="1100"/>
            </a:lvl2pPr>
            <a:lvl3pPr marL="825587" indent="0">
              <a:buNone/>
              <a:defRPr sz="900"/>
            </a:lvl3pPr>
            <a:lvl4pPr marL="1238388" indent="0">
              <a:buNone/>
              <a:defRPr sz="800"/>
            </a:lvl4pPr>
            <a:lvl5pPr marL="1651184" indent="0">
              <a:buNone/>
              <a:defRPr sz="800"/>
            </a:lvl5pPr>
            <a:lvl6pPr marL="2063967" indent="0">
              <a:buNone/>
              <a:defRPr sz="800"/>
            </a:lvl6pPr>
            <a:lvl7pPr marL="2476773" indent="0">
              <a:buNone/>
              <a:defRPr sz="800"/>
            </a:lvl7pPr>
            <a:lvl8pPr marL="2889571" indent="0">
              <a:buNone/>
              <a:defRPr sz="800"/>
            </a:lvl8pPr>
            <a:lvl9pPr marL="330237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BD9196-E689-0348-9AE3-27A553B25EEE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7416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35" y="4800934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35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2795" indent="0">
              <a:buNone/>
              <a:defRPr sz="2500"/>
            </a:lvl2pPr>
            <a:lvl3pPr marL="825587" indent="0">
              <a:buNone/>
              <a:defRPr sz="2200"/>
            </a:lvl3pPr>
            <a:lvl4pPr marL="1238388" indent="0">
              <a:buNone/>
              <a:defRPr sz="1800"/>
            </a:lvl4pPr>
            <a:lvl5pPr marL="1651184" indent="0">
              <a:buNone/>
              <a:defRPr sz="1800"/>
            </a:lvl5pPr>
            <a:lvl6pPr marL="2063967" indent="0">
              <a:buNone/>
              <a:defRPr sz="1800"/>
            </a:lvl6pPr>
            <a:lvl7pPr marL="2476773" indent="0">
              <a:buNone/>
              <a:defRPr sz="1800"/>
            </a:lvl7pPr>
            <a:lvl8pPr marL="2889571" indent="0">
              <a:buNone/>
              <a:defRPr sz="1800"/>
            </a:lvl8pPr>
            <a:lvl9pPr marL="3302374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35" y="5366634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2795" indent="0">
              <a:buNone/>
              <a:defRPr sz="1100"/>
            </a:lvl2pPr>
            <a:lvl3pPr marL="825587" indent="0">
              <a:buNone/>
              <a:defRPr sz="900"/>
            </a:lvl3pPr>
            <a:lvl4pPr marL="1238388" indent="0">
              <a:buNone/>
              <a:defRPr sz="800"/>
            </a:lvl4pPr>
            <a:lvl5pPr marL="1651184" indent="0">
              <a:buNone/>
              <a:defRPr sz="800"/>
            </a:lvl5pPr>
            <a:lvl6pPr marL="2063967" indent="0">
              <a:buNone/>
              <a:defRPr sz="800"/>
            </a:lvl6pPr>
            <a:lvl7pPr marL="2476773" indent="0">
              <a:buNone/>
              <a:defRPr sz="800"/>
            </a:lvl7pPr>
            <a:lvl8pPr marL="2889571" indent="0">
              <a:buNone/>
              <a:defRPr sz="800"/>
            </a:lvl8pPr>
            <a:lvl9pPr marL="330237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F5158E-156E-894A-BFC3-F3351FCC89E2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1775682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30FF49-AD95-614E-B07C-E4023518A611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440922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528" y="273517"/>
            <a:ext cx="2056968" cy="58560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624" y="273517"/>
            <a:ext cx="6032620" cy="58560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5A373B-482D-4D4D-A28E-AA3498772381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78170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8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27468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23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56" y="2130529"/>
            <a:ext cx="7772688" cy="14697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312" y="3886810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3265" indent="0" algn="ctr">
              <a:buNone/>
              <a:defRPr/>
            </a:lvl2pPr>
            <a:lvl3pPr marL="826531" indent="0" algn="ctr">
              <a:buNone/>
              <a:defRPr/>
            </a:lvl3pPr>
            <a:lvl4pPr marL="1239801" indent="0" algn="ctr">
              <a:buNone/>
              <a:defRPr/>
            </a:lvl4pPr>
            <a:lvl5pPr marL="1653065" indent="0" algn="ctr">
              <a:buNone/>
              <a:defRPr/>
            </a:lvl5pPr>
            <a:lvl6pPr marL="2066328" indent="0" algn="ctr">
              <a:buNone/>
              <a:defRPr/>
            </a:lvl6pPr>
            <a:lvl7pPr marL="2479600" indent="0" algn="ctr">
              <a:buNone/>
              <a:defRPr/>
            </a:lvl7pPr>
            <a:lvl8pPr marL="2892868" indent="0" algn="ctr">
              <a:buNone/>
              <a:defRPr/>
            </a:lvl8pPr>
            <a:lvl9pPr marL="330613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12E4B7-443F-5244-A14A-C8FED29FB32E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639788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32A3096-1B87-794C-AEA7-5E7254D9E082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544852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71" y="4406453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71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3265" indent="0">
              <a:buNone/>
              <a:defRPr sz="1600"/>
            </a:lvl2pPr>
            <a:lvl3pPr marL="826531" indent="0">
              <a:buNone/>
              <a:defRPr sz="1500"/>
            </a:lvl3pPr>
            <a:lvl4pPr marL="1239801" indent="0">
              <a:buNone/>
              <a:defRPr sz="1300"/>
            </a:lvl4pPr>
            <a:lvl5pPr marL="1653065" indent="0">
              <a:buNone/>
              <a:defRPr sz="1300"/>
            </a:lvl5pPr>
            <a:lvl6pPr marL="2066328" indent="0">
              <a:buNone/>
              <a:defRPr sz="1300"/>
            </a:lvl6pPr>
            <a:lvl7pPr marL="2479600" indent="0">
              <a:buNone/>
              <a:defRPr sz="1300"/>
            </a:lvl7pPr>
            <a:lvl8pPr marL="2892868" indent="0">
              <a:buNone/>
              <a:defRPr sz="1300"/>
            </a:lvl8pPr>
            <a:lvl9pPr marL="330613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EE1E6E-4B73-6B43-A866-D5668763FA08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032300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624" y="1605095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02" y="1605095"/>
            <a:ext cx="4044794" cy="45244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434066-FD69-7643-9C67-E23BDC560E49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021302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25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265" indent="0">
              <a:buNone/>
              <a:defRPr sz="1800" b="1"/>
            </a:lvl2pPr>
            <a:lvl3pPr marL="826531" indent="0">
              <a:buNone/>
              <a:defRPr sz="1600" b="1"/>
            </a:lvl3pPr>
            <a:lvl4pPr marL="1239801" indent="0">
              <a:buNone/>
              <a:defRPr sz="1500" b="1"/>
            </a:lvl4pPr>
            <a:lvl5pPr marL="1653065" indent="0">
              <a:buNone/>
              <a:defRPr sz="1500" b="1"/>
            </a:lvl5pPr>
            <a:lvl6pPr marL="2066328" indent="0">
              <a:buNone/>
              <a:defRPr sz="1500" b="1"/>
            </a:lvl6pPr>
            <a:lvl7pPr marL="2479600" indent="0">
              <a:buNone/>
              <a:defRPr sz="1500" b="1"/>
            </a:lvl7pPr>
            <a:lvl8pPr marL="2892868" indent="0">
              <a:buNone/>
              <a:defRPr sz="1500" b="1"/>
            </a:lvl8pPr>
            <a:lvl9pPr marL="330613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25" y="2175156"/>
            <a:ext cx="4040472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64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265" indent="0">
              <a:buNone/>
              <a:defRPr sz="1800" b="1"/>
            </a:lvl2pPr>
            <a:lvl3pPr marL="826531" indent="0">
              <a:buNone/>
              <a:defRPr sz="1600" b="1"/>
            </a:lvl3pPr>
            <a:lvl4pPr marL="1239801" indent="0">
              <a:buNone/>
              <a:defRPr sz="1500" b="1"/>
            </a:lvl4pPr>
            <a:lvl5pPr marL="1653065" indent="0">
              <a:buNone/>
              <a:defRPr sz="1500" b="1"/>
            </a:lvl5pPr>
            <a:lvl6pPr marL="2066328" indent="0">
              <a:buNone/>
              <a:defRPr sz="1500" b="1"/>
            </a:lvl6pPr>
            <a:lvl7pPr marL="2479600" indent="0">
              <a:buNone/>
              <a:defRPr sz="1500" b="1"/>
            </a:lvl7pPr>
            <a:lvl8pPr marL="2892868" indent="0">
              <a:buNone/>
              <a:defRPr sz="1500" b="1"/>
            </a:lvl8pPr>
            <a:lvl9pPr marL="3306136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64" y="2175156"/>
            <a:ext cx="4041913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14FDF1C-A364-2F4D-A4C7-D16AD6C9C7F3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9973411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3AD275-9269-C940-8003-7D31D95D8ADC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28113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50CB25F-CCA9-4846-88B8-7EC965B51A86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285048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9" y="273515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10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29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3265" indent="0">
              <a:buNone/>
              <a:defRPr sz="1100"/>
            </a:lvl2pPr>
            <a:lvl3pPr marL="826531" indent="0">
              <a:buNone/>
              <a:defRPr sz="900"/>
            </a:lvl3pPr>
            <a:lvl4pPr marL="1239801" indent="0">
              <a:buNone/>
              <a:defRPr sz="800"/>
            </a:lvl4pPr>
            <a:lvl5pPr marL="1653065" indent="0">
              <a:buNone/>
              <a:defRPr sz="800"/>
            </a:lvl5pPr>
            <a:lvl6pPr marL="2066328" indent="0">
              <a:buNone/>
              <a:defRPr sz="800"/>
            </a:lvl6pPr>
            <a:lvl7pPr marL="2479600" indent="0">
              <a:buNone/>
              <a:defRPr sz="800"/>
            </a:lvl7pPr>
            <a:lvl8pPr marL="2892868" indent="0">
              <a:buNone/>
              <a:defRPr sz="800"/>
            </a:lvl8pPr>
            <a:lvl9pPr marL="330613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BD9196-E689-0348-9AE3-27A553B25EEE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9875027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24" y="4800923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24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3265" indent="0">
              <a:buNone/>
              <a:defRPr sz="2500"/>
            </a:lvl2pPr>
            <a:lvl3pPr marL="826531" indent="0">
              <a:buNone/>
              <a:defRPr sz="2200"/>
            </a:lvl3pPr>
            <a:lvl4pPr marL="1239801" indent="0">
              <a:buNone/>
              <a:defRPr sz="1800"/>
            </a:lvl4pPr>
            <a:lvl5pPr marL="1653065" indent="0">
              <a:buNone/>
              <a:defRPr sz="1800"/>
            </a:lvl5pPr>
            <a:lvl6pPr marL="2066328" indent="0">
              <a:buNone/>
              <a:defRPr sz="1800"/>
            </a:lvl6pPr>
            <a:lvl7pPr marL="2479600" indent="0">
              <a:buNone/>
              <a:defRPr sz="1800"/>
            </a:lvl7pPr>
            <a:lvl8pPr marL="2892868" indent="0">
              <a:buNone/>
              <a:defRPr sz="1800"/>
            </a:lvl8pPr>
            <a:lvl9pPr marL="3306136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24" y="5366634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3265" indent="0">
              <a:buNone/>
              <a:defRPr sz="1100"/>
            </a:lvl2pPr>
            <a:lvl3pPr marL="826531" indent="0">
              <a:buNone/>
              <a:defRPr sz="900"/>
            </a:lvl3pPr>
            <a:lvl4pPr marL="1239801" indent="0">
              <a:buNone/>
              <a:defRPr sz="800"/>
            </a:lvl4pPr>
            <a:lvl5pPr marL="1653065" indent="0">
              <a:buNone/>
              <a:defRPr sz="800"/>
            </a:lvl5pPr>
            <a:lvl6pPr marL="2066328" indent="0">
              <a:buNone/>
              <a:defRPr sz="800"/>
            </a:lvl6pPr>
            <a:lvl7pPr marL="2479600" indent="0">
              <a:buNone/>
              <a:defRPr sz="800"/>
            </a:lvl7pPr>
            <a:lvl8pPr marL="2892868" indent="0">
              <a:buNone/>
              <a:defRPr sz="800"/>
            </a:lvl8pPr>
            <a:lvl9pPr marL="330613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F5158E-156E-894A-BFC3-F3351FCC89E2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7838020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30FF49-AD95-614E-B07C-E4023518A611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91861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9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1940" indent="0" algn="ctr">
              <a:buNone/>
              <a:defRPr/>
            </a:lvl2pPr>
            <a:lvl3pPr marL="823877" indent="0" algn="ctr">
              <a:buNone/>
              <a:defRPr/>
            </a:lvl3pPr>
            <a:lvl4pPr marL="1235826" indent="0" algn="ctr">
              <a:buNone/>
              <a:defRPr/>
            </a:lvl4pPr>
            <a:lvl5pPr marL="1647764" indent="0" algn="ctr">
              <a:buNone/>
              <a:defRPr/>
            </a:lvl5pPr>
            <a:lvl6pPr marL="2059690" indent="0" algn="ctr">
              <a:buNone/>
              <a:defRPr/>
            </a:lvl6pPr>
            <a:lvl7pPr marL="2471644" indent="0" algn="ctr">
              <a:buNone/>
              <a:defRPr/>
            </a:lvl7pPr>
            <a:lvl8pPr marL="2883584" indent="0" algn="ctr">
              <a:buNone/>
              <a:defRPr/>
            </a:lvl8pPr>
            <a:lvl9pPr marL="329553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39CD8538-2588-4B40-8A92-F308E24921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929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528" y="273517"/>
            <a:ext cx="2056968" cy="58560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624" y="273517"/>
            <a:ext cx="6032620" cy="58560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65A373B-482D-4D4D-A28E-AA3498772381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9877587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3436" indent="0" algn="ctr">
              <a:buNone/>
              <a:defRPr/>
            </a:lvl2pPr>
            <a:lvl3pPr marL="826874" indent="0" algn="ctr">
              <a:buNone/>
              <a:defRPr/>
            </a:lvl3pPr>
            <a:lvl4pPr marL="1240315" indent="0" algn="ctr">
              <a:buNone/>
              <a:defRPr/>
            </a:lvl4pPr>
            <a:lvl5pPr marL="1653751" indent="0" algn="ctr">
              <a:buNone/>
              <a:defRPr/>
            </a:lvl5pPr>
            <a:lvl6pPr marL="2067187" indent="0" algn="ctr">
              <a:buNone/>
              <a:defRPr/>
            </a:lvl6pPr>
            <a:lvl7pPr marL="2480630" indent="0" algn="ctr">
              <a:buNone/>
              <a:defRPr/>
            </a:lvl7pPr>
            <a:lvl8pPr marL="2894068" indent="0" algn="ctr">
              <a:buNone/>
              <a:defRPr/>
            </a:lvl8pPr>
            <a:lvl9pPr marL="330750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DA8DA6-61E0-E244-978A-754F8D0907F7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367586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59B2C74-1A9F-1742-9FA5-D3FB00DF9551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13851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9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3436" indent="0">
              <a:buNone/>
              <a:defRPr sz="1600"/>
            </a:lvl2pPr>
            <a:lvl3pPr marL="826874" indent="0">
              <a:buNone/>
              <a:defRPr sz="1500"/>
            </a:lvl3pPr>
            <a:lvl4pPr marL="1240315" indent="0">
              <a:buNone/>
              <a:defRPr sz="1300"/>
            </a:lvl4pPr>
            <a:lvl5pPr marL="1653751" indent="0">
              <a:buNone/>
              <a:defRPr sz="1300"/>
            </a:lvl5pPr>
            <a:lvl6pPr marL="2067187" indent="0">
              <a:buNone/>
              <a:defRPr sz="1300"/>
            </a:lvl6pPr>
            <a:lvl7pPr marL="2480630" indent="0">
              <a:buNone/>
              <a:defRPr sz="1300"/>
            </a:lvl7pPr>
            <a:lvl8pPr marL="2894068" indent="0">
              <a:buNone/>
              <a:defRPr sz="1300"/>
            </a:lvl8pPr>
            <a:lvl9pPr marL="330750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2418A6-6BA2-314D-8368-7525F7CA0C7F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17736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8"/>
            <a:ext cx="395280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7520" y="1604328"/>
            <a:ext cx="395280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A7E69C-3C8C-0149-8F1E-4D6E71F8C9BF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201817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10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436" indent="0">
              <a:buNone/>
              <a:defRPr sz="1800" b="1"/>
            </a:lvl2pPr>
            <a:lvl3pPr marL="826874" indent="0">
              <a:buNone/>
              <a:defRPr sz="1600" b="1"/>
            </a:lvl3pPr>
            <a:lvl4pPr marL="1240315" indent="0">
              <a:buNone/>
              <a:defRPr sz="1500" b="1"/>
            </a:lvl4pPr>
            <a:lvl5pPr marL="1653751" indent="0">
              <a:buNone/>
              <a:defRPr sz="1500" b="1"/>
            </a:lvl5pPr>
            <a:lvl6pPr marL="2067187" indent="0">
              <a:buNone/>
              <a:defRPr sz="1500" b="1"/>
            </a:lvl6pPr>
            <a:lvl7pPr marL="2480630" indent="0">
              <a:buNone/>
              <a:defRPr sz="1500" b="1"/>
            </a:lvl7pPr>
            <a:lvl8pPr marL="2894068" indent="0">
              <a:buNone/>
              <a:defRPr sz="1500" b="1"/>
            </a:lvl8pPr>
            <a:lvl9pPr marL="330750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436" indent="0">
              <a:buNone/>
              <a:defRPr sz="1800" b="1"/>
            </a:lvl2pPr>
            <a:lvl3pPr marL="826874" indent="0">
              <a:buNone/>
              <a:defRPr sz="1600" b="1"/>
            </a:lvl3pPr>
            <a:lvl4pPr marL="1240315" indent="0">
              <a:buNone/>
              <a:defRPr sz="1500" b="1"/>
            </a:lvl4pPr>
            <a:lvl5pPr marL="1653751" indent="0">
              <a:buNone/>
              <a:defRPr sz="1500" b="1"/>
            </a:lvl5pPr>
            <a:lvl6pPr marL="2067187" indent="0">
              <a:buNone/>
              <a:defRPr sz="1500" b="1"/>
            </a:lvl6pPr>
            <a:lvl7pPr marL="2480630" indent="0">
              <a:buNone/>
              <a:defRPr sz="1500" b="1"/>
            </a:lvl7pPr>
            <a:lvl8pPr marL="2894068" indent="0">
              <a:buNone/>
              <a:defRPr sz="1500" b="1"/>
            </a:lvl8pPr>
            <a:lvl9pPr marL="330750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FB1AD8-4662-4448-A217-8A850F698FDE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65883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6E95E4-0047-894A-BCB1-45CBDCC5B45D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934828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0B4E49-9505-C44B-A1C8-172D793683D6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73415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2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3436" indent="0">
              <a:buNone/>
              <a:defRPr sz="1100"/>
            </a:lvl2pPr>
            <a:lvl3pPr marL="826874" indent="0">
              <a:buNone/>
              <a:defRPr sz="900"/>
            </a:lvl3pPr>
            <a:lvl4pPr marL="1240315" indent="0">
              <a:buNone/>
              <a:defRPr sz="800"/>
            </a:lvl4pPr>
            <a:lvl5pPr marL="1653751" indent="0">
              <a:buNone/>
              <a:defRPr sz="800"/>
            </a:lvl5pPr>
            <a:lvl6pPr marL="2067187" indent="0">
              <a:buNone/>
              <a:defRPr sz="800"/>
            </a:lvl6pPr>
            <a:lvl7pPr marL="2480630" indent="0">
              <a:buNone/>
              <a:defRPr sz="800"/>
            </a:lvl7pPr>
            <a:lvl8pPr marL="2894068" indent="0">
              <a:buNone/>
              <a:defRPr sz="800"/>
            </a:lvl8pPr>
            <a:lvl9pPr marL="330750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08C872-5F2B-5345-8C27-C35C884A593F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30140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3436" indent="0">
              <a:buNone/>
              <a:defRPr sz="2500"/>
            </a:lvl2pPr>
            <a:lvl3pPr marL="826874" indent="0">
              <a:buNone/>
              <a:defRPr sz="2200"/>
            </a:lvl3pPr>
            <a:lvl4pPr marL="1240315" indent="0">
              <a:buNone/>
              <a:defRPr sz="1800"/>
            </a:lvl4pPr>
            <a:lvl5pPr marL="1653751" indent="0">
              <a:buNone/>
              <a:defRPr sz="1800"/>
            </a:lvl5pPr>
            <a:lvl6pPr marL="2067187" indent="0">
              <a:buNone/>
              <a:defRPr sz="1800"/>
            </a:lvl6pPr>
            <a:lvl7pPr marL="2480630" indent="0">
              <a:buNone/>
              <a:defRPr sz="1800"/>
            </a:lvl7pPr>
            <a:lvl8pPr marL="2894068" indent="0">
              <a:buNone/>
              <a:defRPr sz="1800"/>
            </a:lvl8pPr>
            <a:lvl9pPr marL="3307508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3436" indent="0">
              <a:buNone/>
              <a:defRPr sz="1100"/>
            </a:lvl2pPr>
            <a:lvl3pPr marL="826874" indent="0">
              <a:buNone/>
              <a:defRPr sz="900"/>
            </a:lvl3pPr>
            <a:lvl4pPr marL="1240315" indent="0">
              <a:buNone/>
              <a:defRPr sz="800"/>
            </a:lvl4pPr>
            <a:lvl5pPr marL="1653751" indent="0">
              <a:buNone/>
              <a:defRPr sz="800"/>
            </a:lvl5pPr>
            <a:lvl6pPr marL="2067187" indent="0">
              <a:buNone/>
              <a:defRPr sz="800"/>
            </a:lvl6pPr>
            <a:lvl7pPr marL="2480630" indent="0">
              <a:buNone/>
              <a:defRPr sz="800"/>
            </a:lvl7pPr>
            <a:lvl8pPr marL="2894068" indent="0">
              <a:buNone/>
              <a:defRPr sz="800"/>
            </a:lvl8pPr>
            <a:lvl9pPr marL="330750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EA92C6-A0CB-1A41-BED7-C7D6D0D6E67E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431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A5D19896-41F5-1A4B-B639-D56A63CF33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74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82F8D2-2C95-9040-82C2-A189AD4C30E7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28424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3069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3069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255872-ACFA-A444-85BB-607D5EF60251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10044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5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5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331A05C6-2642-DA43-8122-ACEA6E566A93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76210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FE4D88-4FD5-0941-AE6D-2917042EE1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31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706" indent="0" algn="ctr">
              <a:buNone/>
              <a:defRPr/>
            </a:lvl2pPr>
            <a:lvl3pPr marL="911421" indent="0" algn="ctr">
              <a:buNone/>
              <a:defRPr/>
            </a:lvl3pPr>
            <a:lvl4pPr marL="1367133" indent="0" algn="ctr">
              <a:buNone/>
              <a:defRPr/>
            </a:lvl4pPr>
            <a:lvl5pPr marL="1822843" indent="0" algn="ctr">
              <a:buNone/>
              <a:defRPr/>
            </a:lvl5pPr>
            <a:lvl6pPr marL="2278552" indent="0" algn="ctr">
              <a:buNone/>
              <a:defRPr/>
            </a:lvl6pPr>
            <a:lvl7pPr marL="2734262" indent="0" algn="ctr">
              <a:buNone/>
              <a:defRPr/>
            </a:lvl7pPr>
            <a:lvl8pPr marL="3189961" indent="0" algn="ctr">
              <a:buNone/>
              <a:defRPr/>
            </a:lvl8pPr>
            <a:lvl9pPr marL="364568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135" tIns="45570" rIns="91135" bIns="45570"/>
          <a:lstStyle>
            <a:lvl1pPr>
              <a:defRPr/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Marion – CSP II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055B-DD1F-0747-9CE8-42AB3A371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608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56485" y="6247376"/>
            <a:ext cx="2128320" cy="470930"/>
          </a:xfrm>
          <a:prstGeom prst="rect">
            <a:avLst/>
          </a:prstGeom>
        </p:spPr>
        <p:txBody>
          <a:bodyPr lIns="91135" tIns="45570" rIns="91135" bIns="45570"/>
          <a:lstStyle>
            <a:lvl1pPr>
              <a:defRPr/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E2724C-C36E-CB41-A5DF-17775C611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68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135" tIns="45570" rIns="91135" bIns="45570"/>
          <a:lstStyle>
            <a:lvl1pPr>
              <a:defRPr/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Marion – CSP II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FB19-C23B-5840-A6A7-F82D73386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226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706" indent="0" algn="ctr">
              <a:buNone/>
              <a:defRPr/>
            </a:lvl2pPr>
            <a:lvl3pPr marL="911421" indent="0" algn="ctr">
              <a:buNone/>
              <a:defRPr/>
            </a:lvl3pPr>
            <a:lvl4pPr marL="1367133" indent="0" algn="ctr">
              <a:buNone/>
              <a:defRPr/>
            </a:lvl4pPr>
            <a:lvl5pPr marL="1822843" indent="0" algn="ctr">
              <a:buNone/>
              <a:defRPr/>
            </a:lvl5pPr>
            <a:lvl6pPr marL="2278552" indent="0" algn="ctr">
              <a:buNone/>
              <a:defRPr/>
            </a:lvl6pPr>
            <a:lvl7pPr marL="2734262" indent="0" algn="ctr">
              <a:buNone/>
              <a:defRPr/>
            </a:lvl7pPr>
            <a:lvl8pPr marL="3189961" indent="0" algn="ctr">
              <a:buNone/>
              <a:defRPr/>
            </a:lvl8pPr>
            <a:lvl9pPr marL="364568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135" tIns="45570" rIns="91135" bIns="45570"/>
          <a:lstStyle>
            <a:lvl1pPr>
              <a:defRPr/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Marion – CSP II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055B-DD1F-0747-9CE8-42AB3A3712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183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56485" y="6247376"/>
            <a:ext cx="2128320" cy="470930"/>
          </a:xfrm>
          <a:prstGeom prst="rect">
            <a:avLst/>
          </a:prstGeom>
        </p:spPr>
        <p:txBody>
          <a:bodyPr lIns="91135" tIns="45570" rIns="91135" bIns="45570"/>
          <a:lstStyle>
            <a:lvl1pPr>
              <a:defRPr/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E2724C-C36E-CB41-A5DF-17775C611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956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 lIns="91135" tIns="45570" rIns="91135" bIns="45570"/>
          <a:lstStyle>
            <a:lvl1pPr>
              <a:defRPr/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Marion – CSP II Meeting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FB19-C23B-5840-A6A7-F82D73386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0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910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940" indent="0">
              <a:buNone/>
              <a:defRPr sz="1600"/>
            </a:lvl2pPr>
            <a:lvl3pPr marL="823877" indent="0">
              <a:buNone/>
              <a:defRPr sz="1500"/>
            </a:lvl3pPr>
            <a:lvl4pPr marL="1235826" indent="0">
              <a:buNone/>
              <a:defRPr sz="1300"/>
            </a:lvl4pPr>
            <a:lvl5pPr marL="1647764" indent="0">
              <a:buNone/>
              <a:defRPr sz="1300"/>
            </a:lvl5pPr>
            <a:lvl6pPr marL="2059690" indent="0">
              <a:buNone/>
              <a:defRPr sz="1300"/>
            </a:lvl6pPr>
            <a:lvl7pPr marL="2471644" indent="0">
              <a:buNone/>
              <a:defRPr sz="1300"/>
            </a:lvl7pPr>
            <a:lvl8pPr marL="2883584" indent="0">
              <a:buNone/>
              <a:defRPr sz="1300"/>
            </a:lvl8pPr>
            <a:lvl9pPr marL="329553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70AD5F4C-BAA4-7843-973E-A310D9F58D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1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5" y="6356397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76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76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3F40BE38-552B-524C-90A0-7C90FBD89E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135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940" indent="0">
              <a:buNone/>
              <a:defRPr sz="1800" b="1"/>
            </a:lvl2pPr>
            <a:lvl3pPr marL="823877" indent="0">
              <a:buNone/>
              <a:defRPr sz="1600" b="1"/>
            </a:lvl3pPr>
            <a:lvl4pPr marL="1235826" indent="0">
              <a:buNone/>
              <a:defRPr sz="1500" b="1"/>
            </a:lvl4pPr>
            <a:lvl5pPr marL="1647764" indent="0">
              <a:buNone/>
              <a:defRPr sz="1500" b="1"/>
            </a:lvl5pPr>
            <a:lvl6pPr marL="2059690" indent="0">
              <a:buNone/>
              <a:defRPr sz="1500" b="1"/>
            </a:lvl6pPr>
            <a:lvl7pPr marL="2471644" indent="0">
              <a:buNone/>
              <a:defRPr sz="1500" b="1"/>
            </a:lvl7pPr>
            <a:lvl8pPr marL="2883584" indent="0">
              <a:buNone/>
              <a:defRPr sz="1500" b="1"/>
            </a:lvl8pPr>
            <a:lvl9pPr marL="3295534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30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940" indent="0">
              <a:buNone/>
              <a:defRPr sz="1800" b="1"/>
            </a:lvl2pPr>
            <a:lvl3pPr marL="823877" indent="0">
              <a:buNone/>
              <a:defRPr sz="1600" b="1"/>
            </a:lvl3pPr>
            <a:lvl4pPr marL="1235826" indent="0">
              <a:buNone/>
              <a:defRPr sz="1500" b="1"/>
            </a:lvl4pPr>
            <a:lvl5pPr marL="1647764" indent="0">
              <a:buNone/>
              <a:defRPr sz="1500" b="1"/>
            </a:lvl5pPr>
            <a:lvl6pPr marL="2059690" indent="0">
              <a:buNone/>
              <a:defRPr sz="1500" b="1"/>
            </a:lvl6pPr>
            <a:lvl7pPr marL="2471644" indent="0">
              <a:buNone/>
              <a:defRPr sz="1500" b="1"/>
            </a:lvl7pPr>
            <a:lvl8pPr marL="2883584" indent="0">
              <a:buNone/>
              <a:defRPr sz="1500" b="1"/>
            </a:lvl8pPr>
            <a:lvl9pPr marL="3295534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30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5662CE70-1320-C949-A032-2D486025CA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19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5AFA7B01-2A2E-4B43-89C3-8C5B97C3C3F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9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A315BCF8-FBF4-F94E-BD05-165BEC7B29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8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35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38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1940" indent="0">
              <a:buNone/>
              <a:defRPr sz="1100"/>
            </a:lvl2pPr>
            <a:lvl3pPr marL="823877" indent="0">
              <a:buNone/>
              <a:defRPr sz="900"/>
            </a:lvl3pPr>
            <a:lvl4pPr marL="1235826" indent="0">
              <a:buNone/>
              <a:defRPr sz="800"/>
            </a:lvl4pPr>
            <a:lvl5pPr marL="1647764" indent="0">
              <a:buNone/>
              <a:defRPr sz="800"/>
            </a:lvl5pPr>
            <a:lvl6pPr marL="2059690" indent="0">
              <a:buNone/>
              <a:defRPr sz="800"/>
            </a:lvl6pPr>
            <a:lvl7pPr marL="2471644" indent="0">
              <a:buNone/>
              <a:defRPr sz="800"/>
            </a:lvl7pPr>
            <a:lvl8pPr marL="2883584" indent="0">
              <a:buNone/>
              <a:defRPr sz="800"/>
            </a:lvl8pPr>
            <a:lvl9pPr marL="329553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F0CB338F-B488-3A4E-9DD7-58F698587E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7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07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1940" indent="0">
              <a:buNone/>
              <a:defRPr sz="2500"/>
            </a:lvl2pPr>
            <a:lvl3pPr marL="823877" indent="0">
              <a:buNone/>
              <a:defRPr sz="2200"/>
            </a:lvl3pPr>
            <a:lvl4pPr marL="1235826" indent="0">
              <a:buNone/>
              <a:defRPr sz="1800"/>
            </a:lvl4pPr>
            <a:lvl5pPr marL="1647764" indent="0">
              <a:buNone/>
              <a:defRPr sz="1800"/>
            </a:lvl5pPr>
            <a:lvl6pPr marL="2059690" indent="0">
              <a:buNone/>
              <a:defRPr sz="1800"/>
            </a:lvl6pPr>
            <a:lvl7pPr marL="2471644" indent="0">
              <a:buNone/>
              <a:defRPr sz="1800"/>
            </a:lvl7pPr>
            <a:lvl8pPr marL="2883584" indent="0">
              <a:buNone/>
              <a:defRPr sz="1800"/>
            </a:lvl8pPr>
            <a:lvl9pPr marL="3295534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6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1940" indent="0">
              <a:buNone/>
              <a:defRPr sz="1100"/>
            </a:lvl2pPr>
            <a:lvl3pPr marL="823877" indent="0">
              <a:buNone/>
              <a:defRPr sz="900"/>
            </a:lvl3pPr>
            <a:lvl4pPr marL="1235826" indent="0">
              <a:buNone/>
              <a:defRPr sz="800"/>
            </a:lvl4pPr>
            <a:lvl5pPr marL="1647764" indent="0">
              <a:buNone/>
              <a:defRPr sz="800"/>
            </a:lvl5pPr>
            <a:lvl6pPr marL="2059690" indent="0">
              <a:buNone/>
              <a:defRPr sz="800"/>
            </a:lvl6pPr>
            <a:lvl7pPr marL="2471644" indent="0">
              <a:buNone/>
              <a:defRPr sz="800"/>
            </a:lvl7pPr>
            <a:lvl8pPr marL="2883584" indent="0">
              <a:buNone/>
              <a:defRPr sz="800"/>
            </a:lvl8pPr>
            <a:lvl9pPr marL="3295534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81F9D39F-8EBF-C74D-8627-2D877FA355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1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33C72280-FE45-8943-B224-DD1372FBB3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2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77"/>
            <a:ext cx="2056320" cy="58556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77"/>
            <a:ext cx="6032160" cy="58556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798FC637-1109-8A49-B3E6-4E5F548A8A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4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6481" y="1604376"/>
            <a:ext cx="82267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95B1C6A3-E8DE-B04C-8FCA-C800BA5A07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2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604376"/>
            <a:ext cx="40435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76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8811F48D-D0AE-5942-8F39-ECBD76C226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57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5" y="6345311"/>
            <a:ext cx="2128320" cy="470930"/>
          </a:xfrm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345311"/>
            <a:ext cx="2897280" cy="470930"/>
          </a:xfrm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5" y="6345311"/>
            <a:ext cx="2128320" cy="470930"/>
          </a:xfrm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DD179965-7091-864D-9061-796C7FFF58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74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C18DBCBE-7DAA-954F-8003-6C4A2FD4D2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301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9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2026" indent="0" algn="ctr">
              <a:buNone/>
              <a:defRPr/>
            </a:lvl2pPr>
            <a:lvl3pPr marL="824049" indent="0" algn="ctr">
              <a:buNone/>
              <a:defRPr/>
            </a:lvl3pPr>
            <a:lvl4pPr marL="1236082" indent="0" algn="ctr">
              <a:buNone/>
              <a:defRPr/>
            </a:lvl4pPr>
            <a:lvl5pPr marL="1648106" indent="0" algn="ctr">
              <a:buNone/>
              <a:defRPr/>
            </a:lvl5pPr>
            <a:lvl6pPr marL="2060118" indent="0" algn="ctr">
              <a:buNone/>
              <a:defRPr/>
            </a:lvl6pPr>
            <a:lvl7pPr marL="2472157" indent="0" algn="ctr">
              <a:buNone/>
              <a:defRPr/>
            </a:lvl7pPr>
            <a:lvl8pPr marL="2884182" indent="0" algn="ctr">
              <a:buNone/>
              <a:defRPr/>
            </a:lvl8pPr>
            <a:lvl9pPr marL="329621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39CD8538-2588-4B40-8A92-F308E24921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96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A5D19896-41F5-1A4B-B639-D56A63CF33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624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908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026" indent="0">
              <a:buNone/>
              <a:defRPr sz="1600"/>
            </a:lvl2pPr>
            <a:lvl3pPr marL="824049" indent="0">
              <a:buNone/>
              <a:defRPr sz="1500"/>
            </a:lvl3pPr>
            <a:lvl4pPr marL="1236082" indent="0">
              <a:buNone/>
              <a:defRPr sz="1300"/>
            </a:lvl4pPr>
            <a:lvl5pPr marL="1648106" indent="0">
              <a:buNone/>
              <a:defRPr sz="1300"/>
            </a:lvl5pPr>
            <a:lvl6pPr marL="2060118" indent="0">
              <a:buNone/>
              <a:defRPr sz="1300"/>
            </a:lvl6pPr>
            <a:lvl7pPr marL="2472157" indent="0">
              <a:buNone/>
              <a:defRPr sz="1300"/>
            </a:lvl7pPr>
            <a:lvl8pPr marL="2884182" indent="0">
              <a:buNone/>
              <a:defRPr sz="1300"/>
            </a:lvl8pPr>
            <a:lvl9pPr marL="329621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70AD5F4C-BAA4-7843-973E-A310D9F58D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0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1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2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3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6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0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4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8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0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75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75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3F40BE38-552B-524C-90A0-7C90FBD89E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54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13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026" indent="0">
              <a:buNone/>
              <a:defRPr sz="1800" b="1"/>
            </a:lvl2pPr>
            <a:lvl3pPr marL="824049" indent="0">
              <a:buNone/>
              <a:defRPr sz="1600" b="1"/>
            </a:lvl3pPr>
            <a:lvl4pPr marL="1236082" indent="0">
              <a:buNone/>
              <a:defRPr sz="1500" b="1"/>
            </a:lvl4pPr>
            <a:lvl5pPr marL="1648106" indent="0">
              <a:buNone/>
              <a:defRPr sz="1500" b="1"/>
            </a:lvl5pPr>
            <a:lvl6pPr marL="2060118" indent="0">
              <a:buNone/>
              <a:defRPr sz="1500" b="1"/>
            </a:lvl6pPr>
            <a:lvl7pPr marL="2472157" indent="0">
              <a:buNone/>
              <a:defRPr sz="1500" b="1"/>
            </a:lvl7pPr>
            <a:lvl8pPr marL="2884182" indent="0">
              <a:buNone/>
              <a:defRPr sz="1500" b="1"/>
            </a:lvl8pPr>
            <a:lvl9pPr marL="329621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30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026" indent="0">
              <a:buNone/>
              <a:defRPr sz="1800" b="1"/>
            </a:lvl2pPr>
            <a:lvl3pPr marL="824049" indent="0">
              <a:buNone/>
              <a:defRPr sz="1600" b="1"/>
            </a:lvl3pPr>
            <a:lvl4pPr marL="1236082" indent="0">
              <a:buNone/>
              <a:defRPr sz="1500" b="1"/>
            </a:lvl4pPr>
            <a:lvl5pPr marL="1648106" indent="0">
              <a:buNone/>
              <a:defRPr sz="1500" b="1"/>
            </a:lvl5pPr>
            <a:lvl6pPr marL="2060118" indent="0">
              <a:buNone/>
              <a:defRPr sz="1500" b="1"/>
            </a:lvl6pPr>
            <a:lvl7pPr marL="2472157" indent="0">
              <a:buNone/>
              <a:defRPr sz="1500" b="1"/>
            </a:lvl7pPr>
            <a:lvl8pPr marL="2884182" indent="0">
              <a:buNone/>
              <a:defRPr sz="1500" b="1"/>
            </a:lvl8pPr>
            <a:lvl9pPr marL="329621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30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5662CE70-1320-C949-A032-2D486025CA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99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5AFA7B01-2A2E-4B43-89C3-8C5B97C3C3F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504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A315BCF8-FBF4-F94E-BD05-165BEC7B29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7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35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36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2026" indent="0">
              <a:buNone/>
              <a:defRPr sz="1100"/>
            </a:lvl2pPr>
            <a:lvl3pPr marL="824049" indent="0">
              <a:buNone/>
              <a:defRPr sz="900"/>
            </a:lvl3pPr>
            <a:lvl4pPr marL="1236082" indent="0">
              <a:buNone/>
              <a:defRPr sz="800"/>
            </a:lvl4pPr>
            <a:lvl5pPr marL="1648106" indent="0">
              <a:buNone/>
              <a:defRPr sz="800"/>
            </a:lvl5pPr>
            <a:lvl6pPr marL="2060118" indent="0">
              <a:buNone/>
              <a:defRPr sz="800"/>
            </a:lvl6pPr>
            <a:lvl7pPr marL="2472157" indent="0">
              <a:buNone/>
              <a:defRPr sz="800"/>
            </a:lvl7pPr>
            <a:lvl8pPr marL="2884182" indent="0">
              <a:buNone/>
              <a:defRPr sz="800"/>
            </a:lvl8pPr>
            <a:lvl9pPr marL="329621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F0CB338F-B488-3A4E-9DD7-58F698587E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175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2026" indent="0">
              <a:buNone/>
              <a:defRPr sz="2500"/>
            </a:lvl2pPr>
            <a:lvl3pPr marL="824049" indent="0">
              <a:buNone/>
              <a:defRPr sz="2200"/>
            </a:lvl3pPr>
            <a:lvl4pPr marL="1236082" indent="0">
              <a:buNone/>
              <a:defRPr sz="1800"/>
            </a:lvl4pPr>
            <a:lvl5pPr marL="1648106" indent="0">
              <a:buNone/>
              <a:defRPr sz="1800"/>
            </a:lvl5pPr>
            <a:lvl6pPr marL="2060118" indent="0">
              <a:buNone/>
              <a:defRPr sz="1800"/>
            </a:lvl6pPr>
            <a:lvl7pPr marL="2472157" indent="0">
              <a:buNone/>
              <a:defRPr sz="1800"/>
            </a:lvl7pPr>
            <a:lvl8pPr marL="2884182" indent="0">
              <a:buNone/>
              <a:defRPr sz="1800"/>
            </a:lvl8pPr>
            <a:lvl9pPr marL="329621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6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2026" indent="0">
              <a:buNone/>
              <a:defRPr sz="1100"/>
            </a:lvl2pPr>
            <a:lvl3pPr marL="824049" indent="0">
              <a:buNone/>
              <a:defRPr sz="900"/>
            </a:lvl3pPr>
            <a:lvl4pPr marL="1236082" indent="0">
              <a:buNone/>
              <a:defRPr sz="800"/>
            </a:lvl4pPr>
            <a:lvl5pPr marL="1648106" indent="0">
              <a:buNone/>
              <a:defRPr sz="800"/>
            </a:lvl5pPr>
            <a:lvl6pPr marL="2060118" indent="0">
              <a:buNone/>
              <a:defRPr sz="800"/>
            </a:lvl6pPr>
            <a:lvl7pPr marL="2472157" indent="0">
              <a:buNone/>
              <a:defRPr sz="800"/>
            </a:lvl7pPr>
            <a:lvl8pPr marL="2884182" indent="0">
              <a:buNone/>
              <a:defRPr sz="800"/>
            </a:lvl8pPr>
            <a:lvl9pPr marL="329621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81F9D39F-8EBF-C74D-8627-2D877FA355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1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33C72280-FE45-8943-B224-DD1372FBB3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21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77"/>
            <a:ext cx="2056320" cy="58556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77"/>
            <a:ext cx="6032160" cy="58556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798FC637-1109-8A49-B3E6-4E5F548A8A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617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6481" y="1604375"/>
            <a:ext cx="82267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95B1C6A3-E8DE-B04C-8FCA-C800BA5A07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968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604375"/>
            <a:ext cx="40435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75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8811F48D-D0AE-5942-8F39-ECBD76C226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0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51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5" y="6345311"/>
            <a:ext cx="2128320" cy="470930"/>
          </a:xfrm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345311"/>
            <a:ext cx="2897280" cy="470930"/>
          </a:xfrm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5" y="6345311"/>
            <a:ext cx="2128320" cy="470930"/>
          </a:xfrm>
        </p:spPr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DD179965-7091-864D-9061-796C7FFF58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96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Garamond"/>
              </a:defRPr>
            </a:lvl1pPr>
          </a:lstStyle>
          <a:p>
            <a:pPr>
              <a:defRPr/>
            </a:pPr>
            <a:fld id="{C18DBCBE-7DAA-954F-8003-6C4A2FD4D2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348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5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740" indent="0" algn="ctr">
              <a:buNone/>
              <a:defRPr/>
            </a:lvl2pPr>
            <a:lvl3pPr marL="909485" indent="0" algn="ctr">
              <a:buNone/>
              <a:defRPr/>
            </a:lvl3pPr>
            <a:lvl4pPr marL="1364229" indent="0" algn="ctr">
              <a:buNone/>
              <a:defRPr/>
            </a:lvl4pPr>
            <a:lvl5pPr marL="1818968" indent="0" algn="ctr">
              <a:buNone/>
              <a:defRPr/>
            </a:lvl5pPr>
            <a:lvl6pPr marL="2273711" indent="0" algn="ctr">
              <a:buNone/>
              <a:defRPr/>
            </a:lvl6pPr>
            <a:lvl7pPr marL="2728453" indent="0" algn="ctr">
              <a:buNone/>
              <a:defRPr/>
            </a:lvl7pPr>
            <a:lvl8pPr marL="3183185" indent="0" algn="ctr">
              <a:buNone/>
              <a:defRPr/>
            </a:lvl8pPr>
            <a:lvl9pPr marL="363793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C3778F9C-9932-004A-98E1-0611DD016FCD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707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B55B1C3B-423D-E14A-BE4F-5DB2EE70AFDA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9362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740" indent="0">
              <a:buNone/>
              <a:defRPr sz="1800"/>
            </a:lvl2pPr>
            <a:lvl3pPr marL="909485" indent="0">
              <a:buNone/>
              <a:defRPr sz="1600"/>
            </a:lvl3pPr>
            <a:lvl4pPr marL="1364229" indent="0">
              <a:buNone/>
              <a:defRPr sz="1400"/>
            </a:lvl4pPr>
            <a:lvl5pPr marL="1818968" indent="0">
              <a:buNone/>
              <a:defRPr sz="1400"/>
            </a:lvl5pPr>
            <a:lvl6pPr marL="2273711" indent="0">
              <a:buNone/>
              <a:defRPr sz="1400"/>
            </a:lvl6pPr>
            <a:lvl7pPr marL="2728453" indent="0">
              <a:buNone/>
              <a:defRPr sz="1400"/>
            </a:lvl7pPr>
            <a:lvl8pPr marL="3183185" indent="0">
              <a:buNone/>
              <a:defRPr sz="1400"/>
            </a:lvl8pPr>
            <a:lvl9pPr marL="363793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BECA6E43-46D2-CF4F-B1B8-B87F8478AB7B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8894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F9EA951B-8CFD-204B-9EEC-0AEF54CD99F9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0422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4641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40" indent="0">
              <a:buNone/>
              <a:defRPr sz="2000" b="1"/>
            </a:lvl2pPr>
            <a:lvl3pPr marL="909485" indent="0">
              <a:buNone/>
              <a:defRPr sz="1800" b="1"/>
            </a:lvl3pPr>
            <a:lvl4pPr marL="1364229" indent="0">
              <a:buNone/>
              <a:defRPr sz="1600" b="1"/>
            </a:lvl4pPr>
            <a:lvl5pPr marL="1818968" indent="0">
              <a:buNone/>
              <a:defRPr sz="1600" b="1"/>
            </a:lvl5pPr>
            <a:lvl6pPr marL="2273711" indent="0">
              <a:buNone/>
              <a:defRPr sz="1600" b="1"/>
            </a:lvl6pPr>
            <a:lvl7pPr marL="2728453" indent="0">
              <a:buNone/>
              <a:defRPr sz="1600" b="1"/>
            </a:lvl7pPr>
            <a:lvl8pPr marL="3183185" indent="0">
              <a:buNone/>
              <a:defRPr sz="1600" b="1"/>
            </a:lvl8pPr>
            <a:lvl9pPr marL="36379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40" indent="0">
              <a:buNone/>
              <a:defRPr sz="2000" b="1"/>
            </a:lvl2pPr>
            <a:lvl3pPr marL="909485" indent="0">
              <a:buNone/>
              <a:defRPr sz="1800" b="1"/>
            </a:lvl3pPr>
            <a:lvl4pPr marL="1364229" indent="0">
              <a:buNone/>
              <a:defRPr sz="1600" b="1"/>
            </a:lvl4pPr>
            <a:lvl5pPr marL="1818968" indent="0">
              <a:buNone/>
              <a:defRPr sz="1600" b="1"/>
            </a:lvl5pPr>
            <a:lvl6pPr marL="2273711" indent="0">
              <a:buNone/>
              <a:defRPr sz="1600" b="1"/>
            </a:lvl6pPr>
            <a:lvl7pPr marL="2728453" indent="0">
              <a:buNone/>
              <a:defRPr sz="1600" b="1"/>
            </a:lvl7pPr>
            <a:lvl8pPr marL="3183185" indent="0">
              <a:buNone/>
              <a:defRPr sz="1600" b="1"/>
            </a:lvl8pPr>
            <a:lvl9pPr marL="36379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45BA5BFE-B0D6-5142-9AB5-2B1131F93649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602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BABEB8B9-40C9-C148-A601-97FE02BF26D4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9865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3A2D2037-5A38-7243-8990-C039BD2767A9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809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740" indent="0">
              <a:buNone/>
              <a:defRPr sz="1200"/>
            </a:lvl2pPr>
            <a:lvl3pPr marL="909485" indent="0">
              <a:buNone/>
              <a:defRPr sz="1000"/>
            </a:lvl3pPr>
            <a:lvl4pPr marL="1364229" indent="0">
              <a:buNone/>
              <a:defRPr sz="900"/>
            </a:lvl4pPr>
            <a:lvl5pPr marL="1818968" indent="0">
              <a:buNone/>
              <a:defRPr sz="900"/>
            </a:lvl5pPr>
            <a:lvl6pPr marL="2273711" indent="0">
              <a:buNone/>
              <a:defRPr sz="900"/>
            </a:lvl6pPr>
            <a:lvl7pPr marL="2728453" indent="0">
              <a:buNone/>
              <a:defRPr sz="900"/>
            </a:lvl7pPr>
            <a:lvl8pPr marL="3183185" indent="0">
              <a:buNone/>
              <a:defRPr sz="900"/>
            </a:lvl8pPr>
            <a:lvl9pPr marL="363793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257D5B15-50B6-8E41-A108-94E6B3F47184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229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28" indent="0">
              <a:buNone/>
              <a:defRPr sz="2000" b="1"/>
            </a:lvl2pPr>
            <a:lvl3pPr marL="908259" indent="0">
              <a:buNone/>
              <a:defRPr sz="1800" b="1"/>
            </a:lvl3pPr>
            <a:lvl4pPr marL="1362390" indent="0">
              <a:buNone/>
              <a:defRPr sz="1600" b="1"/>
            </a:lvl4pPr>
            <a:lvl5pPr marL="1816518" indent="0">
              <a:buNone/>
              <a:defRPr sz="1600" b="1"/>
            </a:lvl5pPr>
            <a:lvl6pPr marL="2270652" indent="0">
              <a:buNone/>
              <a:defRPr sz="1600" b="1"/>
            </a:lvl6pPr>
            <a:lvl7pPr marL="2724774" indent="0">
              <a:buNone/>
              <a:defRPr sz="1600" b="1"/>
            </a:lvl7pPr>
            <a:lvl8pPr marL="3178898" indent="0">
              <a:buNone/>
              <a:defRPr sz="1600" b="1"/>
            </a:lvl8pPr>
            <a:lvl9pPr marL="36330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128" indent="0">
              <a:buNone/>
              <a:defRPr sz="2000" b="1"/>
            </a:lvl2pPr>
            <a:lvl3pPr marL="908259" indent="0">
              <a:buNone/>
              <a:defRPr sz="1800" b="1"/>
            </a:lvl3pPr>
            <a:lvl4pPr marL="1362390" indent="0">
              <a:buNone/>
              <a:defRPr sz="1600" b="1"/>
            </a:lvl4pPr>
            <a:lvl5pPr marL="1816518" indent="0">
              <a:buNone/>
              <a:defRPr sz="1600" b="1"/>
            </a:lvl5pPr>
            <a:lvl6pPr marL="2270652" indent="0">
              <a:buNone/>
              <a:defRPr sz="1600" b="1"/>
            </a:lvl6pPr>
            <a:lvl7pPr marL="2724774" indent="0">
              <a:buNone/>
              <a:defRPr sz="1600" b="1"/>
            </a:lvl7pPr>
            <a:lvl8pPr marL="3178898" indent="0">
              <a:buNone/>
              <a:defRPr sz="1600" b="1"/>
            </a:lvl8pPr>
            <a:lvl9pPr marL="36330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695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740" indent="0">
              <a:buNone/>
              <a:defRPr sz="2800"/>
            </a:lvl2pPr>
            <a:lvl3pPr marL="909485" indent="0">
              <a:buNone/>
              <a:defRPr sz="2400"/>
            </a:lvl3pPr>
            <a:lvl4pPr marL="1364229" indent="0">
              <a:buNone/>
              <a:defRPr sz="2000"/>
            </a:lvl4pPr>
            <a:lvl5pPr marL="1818968" indent="0">
              <a:buNone/>
              <a:defRPr sz="2000"/>
            </a:lvl5pPr>
            <a:lvl6pPr marL="2273711" indent="0">
              <a:buNone/>
              <a:defRPr sz="2000"/>
            </a:lvl6pPr>
            <a:lvl7pPr marL="2728453" indent="0">
              <a:buNone/>
              <a:defRPr sz="2000"/>
            </a:lvl7pPr>
            <a:lvl8pPr marL="3183185" indent="0">
              <a:buNone/>
              <a:defRPr sz="2000"/>
            </a:lvl8pPr>
            <a:lvl9pPr marL="363793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740" indent="0">
              <a:buNone/>
              <a:defRPr sz="1200"/>
            </a:lvl2pPr>
            <a:lvl3pPr marL="909485" indent="0">
              <a:buNone/>
              <a:defRPr sz="1000"/>
            </a:lvl3pPr>
            <a:lvl4pPr marL="1364229" indent="0">
              <a:buNone/>
              <a:defRPr sz="900"/>
            </a:lvl4pPr>
            <a:lvl5pPr marL="1818968" indent="0">
              <a:buNone/>
              <a:defRPr sz="900"/>
            </a:lvl5pPr>
            <a:lvl6pPr marL="2273711" indent="0">
              <a:buNone/>
              <a:defRPr sz="900"/>
            </a:lvl6pPr>
            <a:lvl7pPr marL="2728453" indent="0">
              <a:buNone/>
              <a:defRPr sz="900"/>
            </a:lvl7pPr>
            <a:lvl8pPr marL="3183185" indent="0">
              <a:buNone/>
              <a:defRPr sz="900"/>
            </a:lvl8pPr>
            <a:lvl9pPr marL="363793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DDACDB29-6E80-E74E-A6B8-4831AC6C1A3C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93545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9EECD867-C6A2-E346-8ECE-7732772C384E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0523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78C9DD0D-49D4-4F40-9F5D-5D0E5F096131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47061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1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7408B5B4-DF7B-A847-9297-05D9293503AA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997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5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919A1573-E31B-574A-ABBA-EF0CE77E8060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02480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Garamond"/>
              </a:defRPr>
            </a:lvl1pPr>
          </a:lstStyle>
          <a:p>
            <a:pPr>
              <a:defRPr/>
            </a:pPr>
            <a:fld id="{401D099C-90BC-8646-AFE9-E29A2B2B23AA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6750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124" indent="0" algn="ctr">
              <a:buNone/>
              <a:defRPr/>
            </a:lvl2pPr>
            <a:lvl3pPr marL="828249" indent="0" algn="ctr">
              <a:buNone/>
              <a:defRPr/>
            </a:lvl3pPr>
            <a:lvl4pPr marL="1242372" indent="0" algn="ctr">
              <a:buNone/>
              <a:defRPr/>
            </a:lvl4pPr>
            <a:lvl5pPr marL="1656497" indent="0" algn="ctr">
              <a:buNone/>
              <a:defRPr/>
            </a:lvl5pPr>
            <a:lvl6pPr marL="2070624" indent="0" algn="ctr">
              <a:buNone/>
              <a:defRPr/>
            </a:lvl6pPr>
            <a:lvl7pPr marL="2484747" indent="0" algn="ctr">
              <a:buNone/>
              <a:defRPr/>
            </a:lvl7pPr>
            <a:lvl8pPr marL="2898871" indent="0" algn="ctr">
              <a:buNone/>
              <a:defRPr/>
            </a:lvl8pPr>
            <a:lvl9pPr marL="33129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36ADF-B454-D048-8279-0C6093AAF092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808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2E70B-6FC8-6C4D-9B5F-1F314102543F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55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7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124" indent="0">
              <a:buNone/>
              <a:defRPr sz="1600"/>
            </a:lvl2pPr>
            <a:lvl3pPr marL="828249" indent="0">
              <a:buNone/>
              <a:defRPr sz="1500"/>
            </a:lvl3pPr>
            <a:lvl4pPr marL="1242372" indent="0">
              <a:buNone/>
              <a:defRPr sz="1300"/>
            </a:lvl4pPr>
            <a:lvl5pPr marL="1656497" indent="0">
              <a:buNone/>
              <a:defRPr sz="1300"/>
            </a:lvl5pPr>
            <a:lvl6pPr marL="2070624" indent="0">
              <a:buNone/>
              <a:defRPr sz="1300"/>
            </a:lvl6pPr>
            <a:lvl7pPr marL="2484747" indent="0">
              <a:buNone/>
              <a:defRPr sz="1300"/>
            </a:lvl7pPr>
            <a:lvl8pPr marL="2898871" indent="0">
              <a:buNone/>
              <a:defRPr sz="1300"/>
            </a:lvl8pPr>
            <a:lvl9pPr marL="331299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9812-4571-814B-9345-9543F141F2D2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05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964381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964381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CD80-9921-7B4D-ABCF-3195CEC924B2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4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24" indent="0">
              <a:buNone/>
              <a:defRPr sz="1800" b="1"/>
            </a:lvl2pPr>
            <a:lvl3pPr marL="828249" indent="0">
              <a:buNone/>
              <a:defRPr sz="1600" b="1"/>
            </a:lvl3pPr>
            <a:lvl4pPr marL="1242372" indent="0">
              <a:buNone/>
              <a:defRPr sz="1500" b="1"/>
            </a:lvl4pPr>
            <a:lvl5pPr marL="1656497" indent="0">
              <a:buNone/>
              <a:defRPr sz="1500" b="1"/>
            </a:lvl5pPr>
            <a:lvl6pPr marL="2070624" indent="0">
              <a:buNone/>
              <a:defRPr sz="1500" b="1"/>
            </a:lvl6pPr>
            <a:lvl7pPr marL="2484747" indent="0">
              <a:buNone/>
              <a:defRPr sz="1500" b="1"/>
            </a:lvl7pPr>
            <a:lvl8pPr marL="2898871" indent="0">
              <a:buNone/>
              <a:defRPr sz="1500" b="1"/>
            </a:lvl8pPr>
            <a:lvl9pPr marL="331299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24" indent="0">
              <a:buNone/>
              <a:defRPr sz="1800" b="1"/>
            </a:lvl2pPr>
            <a:lvl3pPr marL="828249" indent="0">
              <a:buNone/>
              <a:defRPr sz="1600" b="1"/>
            </a:lvl3pPr>
            <a:lvl4pPr marL="1242372" indent="0">
              <a:buNone/>
              <a:defRPr sz="1500" b="1"/>
            </a:lvl4pPr>
            <a:lvl5pPr marL="1656497" indent="0">
              <a:buNone/>
              <a:defRPr sz="1500" b="1"/>
            </a:lvl5pPr>
            <a:lvl6pPr marL="2070624" indent="0">
              <a:buNone/>
              <a:defRPr sz="1500" b="1"/>
            </a:lvl6pPr>
            <a:lvl7pPr marL="2484747" indent="0">
              <a:buNone/>
              <a:defRPr sz="1500" b="1"/>
            </a:lvl7pPr>
            <a:lvl8pPr marL="2898871" indent="0">
              <a:buNone/>
              <a:defRPr sz="1500" b="1"/>
            </a:lvl8pPr>
            <a:lvl9pPr marL="331299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B138-DF24-DD4B-90F8-5A3E0BA63E4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624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E1B31-3F42-7543-9154-EB6D750A00C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565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CA55-3CF2-0149-B39B-0EB41C6A4E09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1635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5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124" indent="0">
              <a:buNone/>
              <a:defRPr sz="1100"/>
            </a:lvl2pPr>
            <a:lvl3pPr marL="828249" indent="0">
              <a:buNone/>
              <a:defRPr sz="900"/>
            </a:lvl3pPr>
            <a:lvl4pPr marL="1242372" indent="0">
              <a:buNone/>
              <a:defRPr sz="800"/>
            </a:lvl4pPr>
            <a:lvl5pPr marL="1656497" indent="0">
              <a:buNone/>
              <a:defRPr sz="800"/>
            </a:lvl5pPr>
            <a:lvl6pPr marL="2070624" indent="0">
              <a:buNone/>
              <a:defRPr sz="800"/>
            </a:lvl6pPr>
            <a:lvl7pPr marL="2484747" indent="0">
              <a:buNone/>
              <a:defRPr sz="800"/>
            </a:lvl7pPr>
            <a:lvl8pPr marL="2898871" indent="0">
              <a:buNone/>
              <a:defRPr sz="800"/>
            </a:lvl8pPr>
            <a:lvl9pPr marL="331299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3C3C3-0FD1-3F43-9D5B-927B758045C0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339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124" indent="0">
              <a:buNone/>
              <a:defRPr sz="2500"/>
            </a:lvl2pPr>
            <a:lvl3pPr marL="828249" indent="0">
              <a:buNone/>
              <a:defRPr sz="2200"/>
            </a:lvl3pPr>
            <a:lvl4pPr marL="1242372" indent="0">
              <a:buNone/>
              <a:defRPr sz="1800"/>
            </a:lvl4pPr>
            <a:lvl5pPr marL="1656497" indent="0">
              <a:buNone/>
              <a:defRPr sz="1800"/>
            </a:lvl5pPr>
            <a:lvl6pPr marL="2070624" indent="0">
              <a:buNone/>
              <a:defRPr sz="1800"/>
            </a:lvl6pPr>
            <a:lvl7pPr marL="2484747" indent="0">
              <a:buNone/>
              <a:defRPr sz="1800"/>
            </a:lvl7pPr>
            <a:lvl8pPr marL="2898871" indent="0">
              <a:buNone/>
              <a:defRPr sz="1800"/>
            </a:lvl8pPr>
            <a:lvl9pPr marL="331299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124" indent="0">
              <a:buNone/>
              <a:defRPr sz="1100"/>
            </a:lvl2pPr>
            <a:lvl3pPr marL="828249" indent="0">
              <a:buNone/>
              <a:defRPr sz="900"/>
            </a:lvl3pPr>
            <a:lvl4pPr marL="1242372" indent="0">
              <a:buNone/>
              <a:defRPr sz="800"/>
            </a:lvl4pPr>
            <a:lvl5pPr marL="1656497" indent="0">
              <a:buNone/>
              <a:defRPr sz="800"/>
            </a:lvl5pPr>
            <a:lvl6pPr marL="2070624" indent="0">
              <a:buNone/>
              <a:defRPr sz="800"/>
            </a:lvl6pPr>
            <a:lvl7pPr marL="2484747" indent="0">
              <a:buNone/>
              <a:defRPr sz="800"/>
            </a:lvl7pPr>
            <a:lvl8pPr marL="2898871" indent="0">
              <a:buNone/>
              <a:defRPr sz="800"/>
            </a:lvl8pPr>
            <a:lvl9pPr marL="331299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277C-C38F-0740-BF95-07E1A75D1730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509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B0B52-5C5F-2841-8EAD-D0507BDF47E1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3572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62156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62156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F6CB9-6E05-4C44-B95D-6D5FE53C5E86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891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6481" y="1964381"/>
            <a:ext cx="82267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5D1E8-9202-C442-A244-DABE7CCDDA86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285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964381"/>
            <a:ext cx="40435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964381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05C8-486F-0446-BA37-C537C306EC9F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517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964381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4295971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4CF03-BF8C-574D-ACEB-ADE13E895A93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05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10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36ADF-B454-D048-8279-0C6093AAF092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944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2E70B-6FC8-6C4D-9B5F-1F314102543F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818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9812-4571-814B-9345-9543F141F2D2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991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964367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964367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CD80-9921-7B4D-ABCF-3195CEC924B2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861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B138-DF24-DD4B-90F8-5A3E0BA63E4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278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E1B31-3F42-7543-9154-EB6D750A00C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45055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CA55-3CF2-0149-B39B-0EB41C6A4E09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663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3C3C3-0FD1-3F43-9D5B-927B758045C0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113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6277C-C38F-0740-BF95-07E1A75D1730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136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B0B52-5C5F-2841-8EAD-D0507BDF47E1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24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11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128" indent="0">
              <a:buNone/>
              <a:defRPr sz="1200"/>
            </a:lvl2pPr>
            <a:lvl3pPr marL="908259" indent="0">
              <a:buNone/>
              <a:defRPr sz="1000"/>
            </a:lvl3pPr>
            <a:lvl4pPr marL="1362390" indent="0">
              <a:buNone/>
              <a:defRPr sz="900"/>
            </a:lvl4pPr>
            <a:lvl5pPr marL="1816518" indent="0">
              <a:buNone/>
              <a:defRPr sz="900"/>
            </a:lvl5pPr>
            <a:lvl6pPr marL="2270652" indent="0">
              <a:buNone/>
              <a:defRPr sz="900"/>
            </a:lvl6pPr>
            <a:lvl7pPr marL="2724774" indent="0">
              <a:buNone/>
              <a:defRPr sz="900"/>
            </a:lvl7pPr>
            <a:lvl8pPr marL="3178898" indent="0">
              <a:buNone/>
              <a:defRPr sz="900"/>
            </a:lvl8pPr>
            <a:lvl9pPr marL="36330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671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62156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62156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F6CB9-6E05-4C44-B95D-6D5FE53C5E86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8015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6481" y="1964367"/>
            <a:ext cx="82267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5D1E8-9202-C442-A244-DABE7CCDDA86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9945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6480" y="1964367"/>
            <a:ext cx="4043520" cy="452495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964367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05C8-486F-0446-BA37-C537C306EC9F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538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964367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4295971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Arial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4CF03-BF8C-574D-ACEB-ADE13E895A93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912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Garamond" charset="0"/>
              </a:defRPr>
            </a:lvl1pPr>
          </a:lstStyle>
          <a:p>
            <a:fld id="{C868DF8A-D6A9-0E4D-AF3B-9FB0BE7983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31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4D743F-748B-F140-A993-75E220821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13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98DD3-A25D-1646-B649-E7339CFCA3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749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3436" indent="0" algn="ctr">
              <a:buNone/>
              <a:defRPr/>
            </a:lvl2pPr>
            <a:lvl3pPr marL="826874" indent="0" algn="ctr">
              <a:buNone/>
              <a:defRPr/>
            </a:lvl3pPr>
            <a:lvl4pPr marL="1240315" indent="0" algn="ctr">
              <a:buNone/>
              <a:defRPr/>
            </a:lvl4pPr>
            <a:lvl5pPr marL="1653751" indent="0" algn="ctr">
              <a:buNone/>
              <a:defRPr/>
            </a:lvl5pPr>
            <a:lvl6pPr marL="2067187" indent="0" algn="ctr">
              <a:buNone/>
              <a:defRPr/>
            </a:lvl6pPr>
            <a:lvl7pPr marL="2480630" indent="0" algn="ctr">
              <a:buNone/>
              <a:defRPr/>
            </a:lvl7pPr>
            <a:lvl8pPr marL="2894068" indent="0" algn="ctr">
              <a:buNone/>
              <a:defRPr/>
            </a:lvl8pPr>
            <a:lvl9pPr marL="330750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DA8DA6-61E0-E244-978A-754F8D0907F7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9484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59B2C74-1A9F-1742-9FA5-D3FB00DF9551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70441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9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3436" indent="0">
              <a:buNone/>
              <a:defRPr sz="1600"/>
            </a:lvl2pPr>
            <a:lvl3pPr marL="826874" indent="0">
              <a:buNone/>
              <a:defRPr sz="1500"/>
            </a:lvl3pPr>
            <a:lvl4pPr marL="1240315" indent="0">
              <a:buNone/>
              <a:defRPr sz="1300"/>
            </a:lvl4pPr>
            <a:lvl5pPr marL="1653751" indent="0">
              <a:buNone/>
              <a:defRPr sz="1300"/>
            </a:lvl5pPr>
            <a:lvl6pPr marL="2067187" indent="0">
              <a:buNone/>
              <a:defRPr sz="1300"/>
            </a:lvl6pPr>
            <a:lvl7pPr marL="2480630" indent="0">
              <a:buNone/>
              <a:defRPr sz="1300"/>
            </a:lvl7pPr>
            <a:lvl8pPr marL="2894068" indent="0">
              <a:buNone/>
              <a:defRPr sz="1300"/>
            </a:lvl8pPr>
            <a:lvl9pPr marL="330750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2418A6-6BA2-314D-8368-7525F7CA0C7F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9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128" indent="0">
              <a:buNone/>
              <a:defRPr sz="2800"/>
            </a:lvl2pPr>
            <a:lvl3pPr marL="908259" indent="0">
              <a:buNone/>
              <a:defRPr sz="2400"/>
            </a:lvl3pPr>
            <a:lvl4pPr marL="1362390" indent="0">
              <a:buNone/>
              <a:defRPr sz="2000"/>
            </a:lvl4pPr>
            <a:lvl5pPr marL="1816518" indent="0">
              <a:buNone/>
              <a:defRPr sz="2000"/>
            </a:lvl5pPr>
            <a:lvl6pPr marL="2270652" indent="0">
              <a:buNone/>
              <a:defRPr sz="2000"/>
            </a:lvl6pPr>
            <a:lvl7pPr marL="2724774" indent="0">
              <a:buNone/>
              <a:defRPr sz="2000"/>
            </a:lvl7pPr>
            <a:lvl8pPr marL="3178898" indent="0">
              <a:buNone/>
              <a:defRPr sz="2000"/>
            </a:lvl8pPr>
            <a:lvl9pPr marL="36330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128" indent="0">
              <a:buNone/>
              <a:defRPr sz="1200"/>
            </a:lvl2pPr>
            <a:lvl3pPr marL="908259" indent="0">
              <a:buNone/>
              <a:defRPr sz="1000"/>
            </a:lvl3pPr>
            <a:lvl4pPr marL="1362390" indent="0">
              <a:buNone/>
              <a:defRPr sz="900"/>
            </a:lvl4pPr>
            <a:lvl5pPr marL="1816518" indent="0">
              <a:buNone/>
              <a:defRPr sz="900"/>
            </a:lvl5pPr>
            <a:lvl6pPr marL="2270652" indent="0">
              <a:buNone/>
              <a:defRPr sz="900"/>
            </a:lvl6pPr>
            <a:lvl7pPr marL="2724774" indent="0">
              <a:buNone/>
              <a:defRPr sz="900"/>
            </a:lvl7pPr>
            <a:lvl8pPr marL="3178898" indent="0">
              <a:buNone/>
              <a:defRPr sz="900"/>
            </a:lvl8pPr>
            <a:lvl9pPr marL="36330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8"/>
            <a:ext cx="395280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7520" y="1604328"/>
            <a:ext cx="395280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A7E69C-3C8C-0149-8F1E-4D6E71F8C9BF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07602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10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436" indent="0">
              <a:buNone/>
              <a:defRPr sz="1800" b="1"/>
            </a:lvl2pPr>
            <a:lvl3pPr marL="826874" indent="0">
              <a:buNone/>
              <a:defRPr sz="1600" b="1"/>
            </a:lvl3pPr>
            <a:lvl4pPr marL="1240315" indent="0">
              <a:buNone/>
              <a:defRPr sz="1500" b="1"/>
            </a:lvl4pPr>
            <a:lvl5pPr marL="1653751" indent="0">
              <a:buNone/>
              <a:defRPr sz="1500" b="1"/>
            </a:lvl5pPr>
            <a:lvl6pPr marL="2067187" indent="0">
              <a:buNone/>
              <a:defRPr sz="1500" b="1"/>
            </a:lvl6pPr>
            <a:lvl7pPr marL="2480630" indent="0">
              <a:buNone/>
              <a:defRPr sz="1500" b="1"/>
            </a:lvl7pPr>
            <a:lvl8pPr marL="2894068" indent="0">
              <a:buNone/>
              <a:defRPr sz="1500" b="1"/>
            </a:lvl8pPr>
            <a:lvl9pPr marL="330750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436" indent="0">
              <a:buNone/>
              <a:defRPr sz="1800" b="1"/>
            </a:lvl2pPr>
            <a:lvl3pPr marL="826874" indent="0">
              <a:buNone/>
              <a:defRPr sz="1600" b="1"/>
            </a:lvl3pPr>
            <a:lvl4pPr marL="1240315" indent="0">
              <a:buNone/>
              <a:defRPr sz="1500" b="1"/>
            </a:lvl4pPr>
            <a:lvl5pPr marL="1653751" indent="0">
              <a:buNone/>
              <a:defRPr sz="1500" b="1"/>
            </a:lvl5pPr>
            <a:lvl6pPr marL="2067187" indent="0">
              <a:buNone/>
              <a:defRPr sz="1500" b="1"/>
            </a:lvl6pPr>
            <a:lvl7pPr marL="2480630" indent="0">
              <a:buNone/>
              <a:defRPr sz="1500" b="1"/>
            </a:lvl7pPr>
            <a:lvl8pPr marL="2894068" indent="0">
              <a:buNone/>
              <a:defRPr sz="1500" b="1"/>
            </a:lvl8pPr>
            <a:lvl9pPr marL="330750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FB1AD8-4662-4448-A217-8A850F698FDE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121152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6E95E4-0047-894A-BCB1-45CBDCC5B45D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3229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0B4E49-9505-C44B-A1C8-172D793683D6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031726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2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3436" indent="0">
              <a:buNone/>
              <a:defRPr sz="1100"/>
            </a:lvl2pPr>
            <a:lvl3pPr marL="826874" indent="0">
              <a:buNone/>
              <a:defRPr sz="900"/>
            </a:lvl3pPr>
            <a:lvl4pPr marL="1240315" indent="0">
              <a:buNone/>
              <a:defRPr sz="800"/>
            </a:lvl4pPr>
            <a:lvl5pPr marL="1653751" indent="0">
              <a:buNone/>
              <a:defRPr sz="800"/>
            </a:lvl5pPr>
            <a:lvl6pPr marL="2067187" indent="0">
              <a:buNone/>
              <a:defRPr sz="800"/>
            </a:lvl6pPr>
            <a:lvl7pPr marL="2480630" indent="0">
              <a:buNone/>
              <a:defRPr sz="800"/>
            </a:lvl7pPr>
            <a:lvl8pPr marL="2894068" indent="0">
              <a:buNone/>
              <a:defRPr sz="800"/>
            </a:lvl8pPr>
            <a:lvl9pPr marL="330750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08C872-5F2B-5345-8C27-C35C884A593F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03347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3436" indent="0">
              <a:buNone/>
              <a:defRPr sz="2500"/>
            </a:lvl2pPr>
            <a:lvl3pPr marL="826874" indent="0">
              <a:buNone/>
              <a:defRPr sz="2200"/>
            </a:lvl3pPr>
            <a:lvl4pPr marL="1240315" indent="0">
              <a:buNone/>
              <a:defRPr sz="1800"/>
            </a:lvl4pPr>
            <a:lvl5pPr marL="1653751" indent="0">
              <a:buNone/>
              <a:defRPr sz="1800"/>
            </a:lvl5pPr>
            <a:lvl6pPr marL="2067187" indent="0">
              <a:buNone/>
              <a:defRPr sz="1800"/>
            </a:lvl6pPr>
            <a:lvl7pPr marL="2480630" indent="0">
              <a:buNone/>
              <a:defRPr sz="1800"/>
            </a:lvl7pPr>
            <a:lvl8pPr marL="2894068" indent="0">
              <a:buNone/>
              <a:defRPr sz="1800"/>
            </a:lvl8pPr>
            <a:lvl9pPr marL="3307508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3436" indent="0">
              <a:buNone/>
              <a:defRPr sz="1100"/>
            </a:lvl2pPr>
            <a:lvl3pPr marL="826874" indent="0">
              <a:buNone/>
              <a:defRPr sz="900"/>
            </a:lvl3pPr>
            <a:lvl4pPr marL="1240315" indent="0">
              <a:buNone/>
              <a:defRPr sz="800"/>
            </a:lvl4pPr>
            <a:lvl5pPr marL="1653751" indent="0">
              <a:buNone/>
              <a:defRPr sz="800"/>
            </a:lvl5pPr>
            <a:lvl6pPr marL="2067187" indent="0">
              <a:buNone/>
              <a:defRPr sz="800"/>
            </a:lvl6pPr>
            <a:lvl7pPr marL="2480630" indent="0">
              <a:buNone/>
              <a:defRPr sz="800"/>
            </a:lvl7pPr>
            <a:lvl8pPr marL="2894068" indent="0">
              <a:buNone/>
              <a:defRPr sz="800"/>
            </a:lvl8pPr>
            <a:lvl9pPr marL="330750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EA92C6-A0CB-1A41-BED7-C7D6D0D6E67E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95693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82F8D2-2C95-9040-82C2-A189AD4C30E7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84938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3069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3069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255872-ACFA-A444-85BB-607D5EF60251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598919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5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</a:rPr>
              <a:t>Marion – CSP II Meeting</a:t>
            </a: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5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331A05C6-2642-DA43-8122-ACEA6E566A93}" type="slidenum">
              <a:rPr lang="en-US">
                <a:ea typeface="ＭＳ Ｐゴシック"/>
              </a:rPr>
              <a:pPr/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657265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312" y="3886811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2795" indent="0" algn="ctr">
              <a:buNone/>
              <a:defRPr/>
            </a:lvl2pPr>
            <a:lvl3pPr marL="825587" indent="0" algn="ctr">
              <a:buNone/>
              <a:defRPr/>
            </a:lvl3pPr>
            <a:lvl4pPr marL="1238388" indent="0" algn="ctr">
              <a:buNone/>
              <a:defRPr/>
            </a:lvl4pPr>
            <a:lvl5pPr marL="1651184" indent="0" algn="ctr">
              <a:buNone/>
              <a:defRPr/>
            </a:lvl5pPr>
            <a:lvl6pPr marL="2063967" indent="0" algn="ctr">
              <a:buNone/>
              <a:defRPr/>
            </a:lvl6pPr>
            <a:lvl7pPr marL="2476773" indent="0" algn="ctr">
              <a:buNone/>
              <a:defRPr/>
            </a:lvl7pPr>
            <a:lvl8pPr marL="2889571" indent="0" algn="ctr">
              <a:buNone/>
              <a:defRPr/>
            </a:lvl8pPr>
            <a:lvl9pPr marL="33023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ea typeface="ＭＳ Ｐゴシック"/>
              <a:cs typeface="DejaVu San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ea typeface="ＭＳ Ｐゴシック"/>
                <a:cs typeface="DejaVu Sans"/>
              </a:rPr>
              <a:t>Marion – CSP II Meeting</a:t>
            </a:r>
            <a:endParaRPr lang="en-US">
              <a:ea typeface="ＭＳ Ｐゴシック"/>
              <a:cs typeface="DejaVu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12E4B7-443F-5244-A14A-C8FED29FB32E}" type="slidenum">
              <a:rPr lang="en-US">
                <a:ea typeface="ＭＳ Ｐゴシック"/>
                <a:cs typeface="DejaVu Sans"/>
              </a:rPr>
              <a:pPr/>
              <a:t>‹#›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12352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theme" Target="../theme/theme13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theme" Target="../theme/theme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theme" Target="../theme/theme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4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0" y="274641"/>
            <a:ext cx="8229600" cy="1143000"/>
          </a:xfrm>
          <a:prstGeom prst="rect">
            <a:avLst/>
          </a:prstGeom>
        </p:spPr>
        <p:txBody>
          <a:bodyPr vert="horz" lIns="90803" tIns="45404" rIns="90803" bIns="454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600222"/>
            <a:ext cx="8229600" cy="4525963"/>
          </a:xfrm>
          <a:prstGeom prst="rect">
            <a:avLst/>
          </a:prstGeom>
        </p:spPr>
        <p:txBody>
          <a:bodyPr vert="horz" lIns="90803" tIns="45404" rIns="90803" bIns="4540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87407"/>
            <a:ext cx="2018455" cy="365125"/>
          </a:xfrm>
          <a:prstGeom prst="rect">
            <a:avLst/>
          </a:prstGeom>
        </p:spPr>
        <p:txBody>
          <a:bodyPr vert="horz" lIns="90803" tIns="45404" rIns="90803" bIns="454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aramond"/>
              </a:defRPr>
            </a:lvl1pPr>
          </a:lstStyle>
          <a:p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0720" y="6487407"/>
            <a:ext cx="2133600" cy="365125"/>
          </a:xfrm>
          <a:prstGeom prst="rect">
            <a:avLst/>
          </a:prstGeom>
        </p:spPr>
        <p:txBody>
          <a:bodyPr vert="horz" lIns="90803" tIns="45404" rIns="90803" bIns="4540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aramond"/>
              </a:defRPr>
            </a:lvl1pPr>
          </a:lstStyle>
          <a:p>
            <a:fld id="{11C8C738-E9E8-774D-9F30-27398DAFD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9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4128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Garamond"/>
          <a:ea typeface="+mj-ea"/>
          <a:cs typeface="+mj-cs"/>
        </a:defRPr>
      </a:lvl1pPr>
    </p:titleStyle>
    <p:bodyStyle>
      <a:lvl1pPr marL="340596" indent="-340596" algn="l" defTabSz="454128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Garamond"/>
          <a:ea typeface="+mn-ea"/>
          <a:cs typeface="+mn-cs"/>
        </a:defRPr>
      </a:lvl1pPr>
      <a:lvl2pPr marL="737959" indent="-283842" algn="l" defTabSz="454128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Garamond"/>
          <a:ea typeface="+mn-ea"/>
          <a:cs typeface="+mn-cs"/>
        </a:defRPr>
      </a:lvl2pPr>
      <a:lvl3pPr marL="1135335" indent="-227061" algn="l" defTabSz="454128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Garamond"/>
          <a:ea typeface="+mn-ea"/>
          <a:cs typeface="+mn-cs"/>
        </a:defRPr>
      </a:lvl3pPr>
      <a:lvl4pPr marL="1589432" indent="-227061" algn="l" defTabSz="454128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Garamond"/>
          <a:ea typeface="+mn-ea"/>
          <a:cs typeface="+mn-cs"/>
        </a:defRPr>
      </a:lvl4pPr>
      <a:lvl5pPr marL="2043581" indent="-227061" algn="l" defTabSz="454128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Garamond"/>
          <a:ea typeface="+mn-ea"/>
          <a:cs typeface="+mn-cs"/>
        </a:defRPr>
      </a:lvl5pPr>
      <a:lvl6pPr marL="2497714" indent="-227061" algn="l" defTabSz="454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1842" indent="-227061" algn="l" defTabSz="454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5972" indent="-227061" algn="l" defTabSz="454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0101" indent="-227061" algn="l" defTabSz="454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128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259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390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518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0652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4774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8898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035" algn="l" defTabSz="454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1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625" y="273514"/>
            <a:ext cx="82278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5" y="1605095"/>
            <a:ext cx="8227871" cy="45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51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659" y="6247633"/>
            <a:ext cx="2128991" cy="4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4339" algn="l"/>
                <a:tab pos="1308673" algn="l"/>
                <a:tab pos="1963014" algn="l"/>
              </a:tabLst>
              <a:defRPr sz="13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1326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mtClean="0">
              <a:ea typeface="ＭＳ Ｐゴシック" charset="0"/>
              <a:cs typeface="DejaVu Sans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225" y="6247633"/>
            <a:ext cx="2896752" cy="4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4339" algn="l"/>
                <a:tab pos="1308673" algn="l"/>
                <a:tab pos="1963014" algn="l"/>
                <a:tab pos="2617355" algn="l"/>
              </a:tabLst>
              <a:defRPr sz="13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1326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mtClean="0">
                <a:ea typeface="ＭＳ Ｐゴシック" charset="0"/>
                <a:cs typeface="DejaVu Sans" charset="0"/>
              </a:rPr>
              <a:t>Marion – CSP II Meeting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5539" y="6247633"/>
            <a:ext cx="2128991" cy="4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4339" algn="l"/>
                <a:tab pos="1308673" algn="l"/>
                <a:tab pos="1963014" algn="l"/>
              </a:tabLst>
              <a:defRPr sz="13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1326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1F430FB9-1F97-5B45-9241-8C6FBE5C020D}" type="slidenum">
              <a:rPr lang="en-US" smtClean="0">
                <a:ea typeface="ＭＳ Ｐゴシック" charset="0"/>
                <a:cs typeface="DejaVu Sans" charset="0"/>
              </a:rPr>
              <a:pPr defTabSz="41326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smtClean="0"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4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dt="0"/>
  <p:txStyles>
    <p:titleStyle>
      <a:lvl1pPr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marL="671561" indent="-258291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2pPr>
      <a:lvl3pPr marL="1033162" indent="-206636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3pPr>
      <a:lvl4pPr marL="1446434" indent="-206636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4pPr>
      <a:lvl5pPr marL="1859701" indent="-206636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5pPr>
      <a:lvl6pPr marL="2272969" indent="-206636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6pPr>
      <a:lvl7pPr marL="2686234" indent="-206636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7pPr>
      <a:lvl8pPr marL="3099500" indent="-206636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8pPr>
      <a:lvl9pPr marL="3512769" indent="-206636" algn="ctr" defTabSz="41326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09951" indent="-309951" algn="l" defTabSz="413265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71561" indent="-258291" algn="l" defTabSz="413265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033162" indent="-206636" algn="l" defTabSz="413265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446434" indent="-206636" algn="l" defTabSz="413265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859701" indent="-206636" algn="l" defTabSz="41326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2272969" indent="-206636" algn="l" defTabSz="41326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86234" indent="-206636" algn="l" defTabSz="41326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099500" indent="-206636" algn="l" defTabSz="41326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12769" indent="-206636" algn="l" defTabSz="41326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265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6531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9801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3065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6328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9600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2868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6136" algn="l" defTabSz="4132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5" y="1604328"/>
            <a:ext cx="8043840" cy="39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52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4611" algn="l"/>
                <a:tab pos="1309217" algn="l"/>
                <a:tab pos="1963828" algn="l"/>
              </a:tabLst>
              <a:defRPr sz="13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343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mtClean="0">
              <a:ea typeface="ＭＳ Ｐゴシック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4611" algn="l"/>
                <a:tab pos="1309217" algn="l"/>
                <a:tab pos="1963828" algn="l"/>
                <a:tab pos="2618440" algn="l"/>
              </a:tabLst>
              <a:defRPr sz="13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343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mtClean="0">
                <a:ea typeface="ＭＳ Ｐゴシック" charset="0"/>
              </a:rPr>
              <a:t>Marion – CSP II Meeting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4611" algn="l"/>
                <a:tab pos="1309217" algn="l"/>
                <a:tab pos="1963828" algn="l"/>
              </a:tabLst>
              <a:defRPr sz="13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343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44AD99E7-F7CF-D848-AF4C-B52899F09129}" type="slidenum">
              <a:rPr lang="en-US" smtClean="0">
                <a:ea typeface="ＭＳ Ｐゴシック" charset="0"/>
              </a:rPr>
              <a:pPr defTabSz="41343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hf hdr="0" dt="0"/>
  <p:txStyles>
    <p:titleStyle>
      <a:lvl1pPr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marL="671839" indent="-258399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2pPr>
      <a:lvl3pPr marL="1033591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3pPr>
      <a:lvl4pPr marL="1447034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4pPr>
      <a:lvl5pPr marL="1860473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5pPr>
      <a:lvl6pPr marL="2273912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6pPr>
      <a:lvl7pPr marL="2687348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7pPr>
      <a:lvl8pPr marL="3100786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8pPr>
      <a:lvl9pPr marL="3514226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9pPr>
    </p:titleStyle>
    <p:bodyStyle>
      <a:lvl1pPr marL="310079" indent="-310079" algn="l" defTabSz="413436" rtl="0" fontAlgn="base" hangingPunct="0">
        <a:lnSpc>
          <a:spcPct val="93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71839" indent="-258399" algn="l" defTabSz="41343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033591" indent="-206722" algn="l" defTabSz="41343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447034" indent="-206722" algn="l" defTabSz="41343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860473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2273912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87348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100786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14226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436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6874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0315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3751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7187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0630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4068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7508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5" tIns="45550" rIns="91105" bIns="4555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fld id="{404AE505-6CCB-764C-AAB5-175D8AC2FD76}" type="slidenum">
              <a:rPr lang="en-US" smtClean="0">
                <a:ea typeface="ＭＳ Ｐゴシック" charset="0"/>
              </a:rPr>
              <a:pPr defTabSz="45556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05" tIns="45550" rIns="91105" bIns="455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05" tIns="45550" rIns="91105" bIns="45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492911"/>
            <a:ext cx="2895600" cy="365125"/>
          </a:xfrm>
          <a:prstGeom prst="rect">
            <a:avLst/>
          </a:prstGeom>
        </p:spPr>
        <p:txBody>
          <a:bodyPr vert="horz" lIns="91105" tIns="45550" rIns="91105" bIns="455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aramond"/>
                <a:ea typeface="ＭＳ Ｐゴシック" pitchFamily="-110" charset="-128"/>
                <a:cs typeface="Garamond"/>
              </a:defRPr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98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5pPr>
      <a:lvl6pPr marL="455565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113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6670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227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1676" indent="-34167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marL="740297" indent="-28474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Garamond"/>
          <a:ea typeface="ＭＳ Ｐゴシック" charset="-128"/>
          <a:cs typeface="Garamond"/>
        </a:defRPr>
      </a:lvl2pPr>
      <a:lvl3pPr marL="1138925" indent="-22778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/>
          <a:ea typeface="ＭＳ Ｐゴシック" charset="-128"/>
          <a:cs typeface="Garamond"/>
        </a:defRPr>
      </a:lvl3pPr>
      <a:lvl4pPr marL="1594480" indent="-22778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aramond"/>
          <a:ea typeface="ＭＳ Ｐゴシック" charset="-128"/>
          <a:cs typeface="Garamond"/>
        </a:defRPr>
      </a:lvl4pPr>
      <a:lvl5pPr marL="2050055" indent="-22778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aramond"/>
          <a:ea typeface="ＭＳ Ｐゴシック" charset="-128"/>
          <a:cs typeface="Garamond"/>
        </a:defRPr>
      </a:lvl5pPr>
      <a:lvl6pPr marL="2505629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1192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16765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72334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65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34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09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76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44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413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68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48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5" tIns="45550" rIns="91105" bIns="4555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Garamond"/>
                <a:cs typeface="Garamond"/>
              </a:defRPr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fld id="{404AE505-6CCB-764C-AAB5-175D8AC2FD76}" type="slidenum">
              <a:rPr lang="en-US" smtClean="0">
                <a:ea typeface="ＭＳ Ｐゴシック" charset="0"/>
              </a:rPr>
              <a:pPr defTabSz="45556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05" tIns="45550" rIns="91105" bIns="455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105" tIns="45550" rIns="91105" bIns="455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492911"/>
            <a:ext cx="2895600" cy="365125"/>
          </a:xfrm>
          <a:prstGeom prst="rect">
            <a:avLst/>
          </a:prstGeom>
        </p:spPr>
        <p:txBody>
          <a:bodyPr vert="horz" lIns="91105" tIns="45550" rIns="91105" bIns="455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aramond"/>
                <a:ea typeface="ＭＳ Ｐゴシック" pitchFamily="-110" charset="-128"/>
                <a:cs typeface="Garamond"/>
              </a:defRPr>
            </a:lvl1pPr>
          </a:lstStyle>
          <a:p>
            <a:pPr defTabSz="4555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086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Palatino" charset="0"/>
          <a:ea typeface="ＭＳ Ｐゴシック" charset="-128"/>
          <a:cs typeface="ＭＳ Ｐゴシック" charset="-128"/>
        </a:defRPr>
      </a:lvl5pPr>
      <a:lvl6pPr marL="455565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113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6670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227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1676" indent="-34167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marL="740297" indent="-28474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Garamond"/>
          <a:ea typeface="ＭＳ Ｐゴシック" charset="-128"/>
          <a:cs typeface="Garamond"/>
        </a:defRPr>
      </a:lvl2pPr>
      <a:lvl3pPr marL="1138925" indent="-22778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/>
          <a:ea typeface="ＭＳ Ｐゴシック" charset="-128"/>
          <a:cs typeface="Garamond"/>
        </a:defRPr>
      </a:lvl3pPr>
      <a:lvl4pPr marL="1594480" indent="-22778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aramond"/>
          <a:ea typeface="ＭＳ Ｐゴシック" charset="-128"/>
          <a:cs typeface="Garamond"/>
        </a:defRPr>
      </a:lvl4pPr>
      <a:lvl5pPr marL="2050055" indent="-22778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aramond"/>
          <a:ea typeface="ＭＳ Ｐゴシック" charset="-128"/>
          <a:cs typeface="Garamond"/>
        </a:defRPr>
      </a:lvl5pPr>
      <a:lvl6pPr marL="2505629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61192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16765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72334" indent="-22778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65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34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09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76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44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413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68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48" algn="l" defTabSz="911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52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76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453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2233" algn="l"/>
                <a:tab pos="1304471" algn="l"/>
                <a:tab pos="1956714" algn="l"/>
              </a:tabLst>
              <a:defRPr sz="1300">
                <a:solidFill>
                  <a:srgbClr val="FFFFFF"/>
                </a:solidFill>
                <a:latin typeface="Times New Roman" charset="0"/>
                <a:cs typeface="Garamond"/>
              </a:defRPr>
            </a:lvl1pPr>
          </a:lstStyle>
          <a:p>
            <a:pPr defTabSz="41194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2233" algn="l"/>
                <a:tab pos="1304471" algn="l"/>
                <a:tab pos="1956714" algn="l"/>
                <a:tab pos="2608957" algn="l"/>
              </a:tabLst>
              <a:defRPr sz="1300">
                <a:solidFill>
                  <a:srgbClr val="FFFFFF"/>
                </a:solidFill>
                <a:latin typeface="Times New Roman" charset="0"/>
                <a:cs typeface="Garamond"/>
              </a:defRPr>
            </a:lvl1pPr>
          </a:lstStyle>
          <a:p>
            <a:pPr defTabSz="41194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mtClean="0">
                <a:ea typeface="ＭＳ Ｐゴシック" charset="0"/>
              </a:rPr>
              <a:t>Marion – CSP II Meeting</a:t>
            </a:r>
            <a:endParaRPr lang="en-US" dirty="0">
              <a:ea typeface="ＭＳ Ｐゴシック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2233" algn="l"/>
                <a:tab pos="1304471" algn="l"/>
                <a:tab pos="1956714" algn="l"/>
              </a:tabLst>
              <a:defRPr sz="1300">
                <a:solidFill>
                  <a:srgbClr val="FFFFFF"/>
                </a:solidFill>
                <a:latin typeface="Times New Roman" charset="0"/>
                <a:cs typeface="Garamond"/>
              </a:defRPr>
            </a:lvl1pPr>
          </a:lstStyle>
          <a:p>
            <a:pPr defTabSz="41194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3B76825A-4E2C-4C4C-817C-FC7DDA7233AA}" type="slidenum">
              <a:rPr lang="en-US" smtClean="0">
                <a:ea typeface="ＭＳ Ｐゴシック" charset="0"/>
              </a:rPr>
              <a:pPr defTabSz="41194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355017"/>
            <a:ext cx="3316320" cy="258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57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41194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Garamond"/>
          <a:ea typeface="+mj-ea"/>
          <a:cs typeface="Garamond"/>
        </a:defRPr>
      </a:lvl1pPr>
      <a:lvl2pPr algn="ctr" defTabSz="41194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2pPr>
      <a:lvl3pPr algn="ctr" defTabSz="41194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3pPr>
      <a:lvl4pPr algn="ctr" defTabSz="41194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4pPr>
      <a:lvl5pPr algn="ctr" defTabSz="411940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5pPr>
      <a:lvl6pPr marL="2265680" indent="-205974" algn="ctr" defTabSz="411940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6pPr>
      <a:lvl7pPr marL="2677611" indent="-205974" algn="ctr" defTabSz="411940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7pPr>
      <a:lvl8pPr marL="3089551" indent="-205974" algn="ctr" defTabSz="411940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8pPr>
      <a:lvl9pPr marL="3501499" indent="-205974" algn="ctr" defTabSz="411940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08958" indent="-308958" algn="l" defTabSz="411940" rtl="0" eaLnBrk="0" fontAlgn="base" hangingPunct="0">
        <a:lnSpc>
          <a:spcPct val="96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Garamond"/>
          <a:ea typeface="+mn-ea"/>
          <a:cs typeface="Garamond"/>
        </a:defRPr>
      </a:lvl1pPr>
      <a:lvl2pPr marL="669412" indent="-257462" algn="l" defTabSz="411940" rtl="0" eaLnBrk="0" fontAlgn="base" hangingPunct="0">
        <a:lnSpc>
          <a:spcPct val="96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Garamond"/>
          <a:ea typeface="+mn-ea"/>
          <a:cs typeface="Garamond"/>
        </a:defRPr>
      </a:lvl2pPr>
      <a:lvl3pPr marL="1029843" indent="-205974" algn="l" defTabSz="411940" rtl="0" eaLnBrk="0" fontAlgn="base" hangingPunct="0">
        <a:lnSpc>
          <a:spcPct val="96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Garamond"/>
          <a:ea typeface="+mn-ea"/>
          <a:cs typeface="Garamond"/>
        </a:defRPr>
      </a:lvl3pPr>
      <a:lvl4pPr marL="1441794" indent="-205974" algn="l" defTabSz="411940" rtl="0" eaLnBrk="0" fontAlgn="base" hangingPunct="0">
        <a:lnSpc>
          <a:spcPct val="96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Garamond"/>
          <a:ea typeface="+mn-ea"/>
          <a:cs typeface="Garamond"/>
        </a:defRPr>
      </a:lvl4pPr>
      <a:lvl5pPr marL="1853734" indent="-205974" algn="l" defTabSz="411940" rtl="0" eaLnBrk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Garamond"/>
          <a:ea typeface="+mn-ea"/>
          <a:cs typeface="Garamond"/>
        </a:defRPr>
      </a:lvl5pPr>
      <a:lvl6pPr marL="2265680" indent="-205974" algn="l" defTabSz="411940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77611" indent="-205974" algn="l" defTabSz="411940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089551" indent="-205974" algn="l" defTabSz="411940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01499" indent="-205974" algn="l" defTabSz="411940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940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3877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5826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7764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9690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1644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3584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5534" algn="l" defTabSz="4119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52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75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453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2369" algn="l"/>
                <a:tab pos="1304742" algn="l"/>
                <a:tab pos="1957120" algn="l"/>
              </a:tabLst>
              <a:defRPr sz="1300">
                <a:solidFill>
                  <a:srgbClr val="FFFFFF"/>
                </a:solidFill>
                <a:latin typeface="Times New Roman" charset="0"/>
                <a:cs typeface="Garamond"/>
              </a:defRPr>
            </a:lvl1pPr>
          </a:lstStyle>
          <a:p>
            <a:pPr defTabSz="412026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2369" algn="l"/>
                <a:tab pos="1304742" algn="l"/>
                <a:tab pos="1957120" algn="l"/>
                <a:tab pos="2609497" algn="l"/>
              </a:tabLst>
              <a:defRPr sz="1300">
                <a:solidFill>
                  <a:srgbClr val="FFFFFF"/>
                </a:solidFill>
                <a:latin typeface="Times New Roman" charset="0"/>
                <a:cs typeface="Garamond"/>
              </a:defRPr>
            </a:lvl1pPr>
          </a:lstStyle>
          <a:p>
            <a:pPr defTabSz="412026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mtClean="0">
                <a:ea typeface="ＭＳ Ｐゴシック" charset="0"/>
              </a:rPr>
              <a:t>Marion – CSP II Meeting</a:t>
            </a:r>
            <a:endParaRPr lang="en-US" dirty="0">
              <a:ea typeface="ＭＳ Ｐゴシック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2369" algn="l"/>
                <a:tab pos="1304742" algn="l"/>
                <a:tab pos="1957120" algn="l"/>
              </a:tabLst>
              <a:defRPr sz="1300">
                <a:solidFill>
                  <a:srgbClr val="FFFFFF"/>
                </a:solidFill>
                <a:latin typeface="Times New Roman" charset="0"/>
                <a:cs typeface="Garamond"/>
              </a:defRPr>
            </a:lvl1pPr>
          </a:lstStyle>
          <a:p>
            <a:pPr defTabSz="412026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3B76825A-4E2C-4C4C-817C-FC7DDA7233AA}" type="slidenum">
              <a:rPr lang="en-US" smtClean="0">
                <a:ea typeface="ＭＳ Ｐゴシック" charset="0"/>
              </a:rPr>
              <a:pPr defTabSz="412026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355017"/>
            <a:ext cx="3316320" cy="258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65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hdr="0" dt="0"/>
  <p:txStyles>
    <p:titleStyle>
      <a:lvl1pPr algn="ctr" defTabSz="4120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Garamond"/>
          <a:ea typeface="+mj-ea"/>
          <a:cs typeface="Garamond"/>
        </a:defRPr>
      </a:lvl1pPr>
      <a:lvl2pPr algn="ctr" defTabSz="4120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2pPr>
      <a:lvl3pPr algn="ctr" defTabSz="4120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3pPr>
      <a:lvl4pPr algn="ctr" defTabSz="4120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4pPr>
      <a:lvl5pPr algn="ctr" defTabSz="4120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5pPr>
      <a:lvl6pPr marL="2266150" indent="-206017" algn="ctr" defTabSz="4120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6pPr>
      <a:lvl7pPr marL="2678167" indent="-206017" algn="ctr" defTabSz="4120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7pPr>
      <a:lvl8pPr marL="3090191" indent="-206017" algn="ctr" defTabSz="4120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8pPr>
      <a:lvl9pPr marL="3502225" indent="-206017" algn="ctr" defTabSz="4120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09022" indent="-309022" algn="l" defTabSz="412026" rtl="0" eaLnBrk="0" fontAlgn="base" hangingPunct="0">
        <a:lnSpc>
          <a:spcPct val="96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Garamond"/>
          <a:ea typeface="+mn-ea"/>
          <a:cs typeface="Garamond"/>
        </a:defRPr>
      </a:lvl1pPr>
      <a:lvl2pPr marL="669550" indent="-257516" algn="l" defTabSz="412026" rtl="0" eaLnBrk="0" fontAlgn="base" hangingPunct="0">
        <a:lnSpc>
          <a:spcPct val="96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Garamond"/>
          <a:ea typeface="+mn-ea"/>
          <a:cs typeface="Garamond"/>
        </a:defRPr>
      </a:lvl2pPr>
      <a:lvl3pPr marL="1030057" indent="-206017" algn="l" defTabSz="412026" rtl="0" eaLnBrk="0" fontAlgn="base" hangingPunct="0">
        <a:lnSpc>
          <a:spcPct val="96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Garamond"/>
          <a:ea typeface="+mn-ea"/>
          <a:cs typeface="Garamond"/>
        </a:defRPr>
      </a:lvl3pPr>
      <a:lvl4pPr marL="1442093" indent="-206017" algn="l" defTabSz="412026" rtl="0" eaLnBrk="0" fontAlgn="base" hangingPunct="0">
        <a:lnSpc>
          <a:spcPct val="96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Garamond"/>
          <a:ea typeface="+mn-ea"/>
          <a:cs typeface="Garamond"/>
        </a:defRPr>
      </a:lvl4pPr>
      <a:lvl5pPr marL="1854118" indent="-206017" algn="l" defTabSz="412026" rtl="0" eaLnBrk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Garamond"/>
          <a:ea typeface="+mn-ea"/>
          <a:cs typeface="Garamond"/>
        </a:defRPr>
      </a:lvl5pPr>
      <a:lvl6pPr marL="2266150" indent="-206017" algn="l" defTabSz="4120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78167" indent="-206017" algn="l" defTabSz="4120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090191" indent="-206017" algn="l" defTabSz="4120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02225" indent="-206017" algn="l" defTabSz="4120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026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049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6082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8106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0118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2157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4182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6218" algn="l" defTabSz="4120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1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930" tIns="45467" rIns="90930" bIns="454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1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930" tIns="45467" rIns="90930" bIns="454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4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930" tIns="45467" rIns="90930" bIns="45467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/>
                </a:solidFill>
                <a:effectLst/>
                <a:latin typeface="Garamond"/>
                <a:cs typeface="+mn-cs"/>
              </a:defRPr>
            </a:lvl1pPr>
          </a:lstStyle>
          <a:p>
            <a:pPr defTabSz="9094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930" tIns="45467" rIns="90930" bIns="45467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chemeClr val="tx1"/>
                </a:solidFill>
                <a:effectLst/>
                <a:latin typeface="Garamond"/>
                <a:cs typeface="+mn-cs"/>
              </a:defRPr>
            </a:lvl1pPr>
          </a:lstStyle>
          <a:p>
            <a:pPr defTabSz="9094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930" tIns="45467" rIns="90930" bIns="45467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tx1"/>
                </a:solidFill>
                <a:effectLst/>
                <a:latin typeface="Garamond"/>
                <a:cs typeface="+mn-cs"/>
              </a:defRPr>
            </a:lvl1pPr>
          </a:lstStyle>
          <a:p>
            <a:pPr defTabSz="9094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F8AA80-57BA-F04D-8FA4-CA65F3B1F150}" type="slidenum">
              <a:rPr lang="en-US" smtClean="0">
                <a:solidFill>
                  <a:srgbClr val="000000"/>
                </a:solidFill>
                <a:ea typeface="ＭＳ Ｐゴシック" charset="0"/>
              </a:rPr>
              <a:pPr defTabSz="90948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4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474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6pPr>
      <a:lvl7pPr marL="9094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7pPr>
      <a:lvl8pPr marL="13642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8pPr>
      <a:lvl9pPr marL="181896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1055" indent="-34105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aramond"/>
          <a:ea typeface="+mn-ea"/>
          <a:cs typeface="ＭＳ Ｐゴシック" charset="0"/>
        </a:defRPr>
      </a:lvl1pPr>
      <a:lvl2pPr marL="738955" indent="-28422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aramond"/>
          <a:ea typeface="+mn-ea"/>
        </a:defRPr>
      </a:lvl2pPr>
      <a:lvl3pPr marL="1136858" indent="-22736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/>
          <a:ea typeface="+mn-ea"/>
        </a:defRPr>
      </a:lvl3pPr>
      <a:lvl4pPr marL="1591576" indent="-22736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aramond"/>
          <a:ea typeface="+mn-ea"/>
        </a:defRPr>
      </a:lvl4pPr>
      <a:lvl5pPr marL="2046337" indent="-22736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aramond"/>
          <a:ea typeface="+mn-ea"/>
        </a:defRPr>
      </a:lvl5pPr>
      <a:lvl6pPr marL="2501081" indent="-2273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55824" indent="-2273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10564" indent="-2273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65309" indent="-2273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40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85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29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968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11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453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185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933" algn="l" defTabSz="4547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964381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460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345307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5698" algn="l"/>
                <a:tab pos="1311391" algn="l"/>
                <a:tab pos="1967090" algn="l"/>
              </a:tabLst>
              <a:defRPr sz="13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defTabSz="414124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n-US">
              <a:ea typeface="ＭＳ Ｐゴシック" charset="0"/>
              <a:cs typeface="Arial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345307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5698" algn="l"/>
                <a:tab pos="1311391" algn="l"/>
                <a:tab pos="1967090" algn="l"/>
                <a:tab pos="2622789" algn="l"/>
              </a:tabLst>
              <a:defRPr sz="13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defTabSz="414124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mtClean="0">
                <a:ea typeface="ＭＳ Ｐゴシック" charset="0"/>
                <a:cs typeface="Arial"/>
              </a:rPr>
              <a:t>Marion – CSP II Meeting</a:t>
            </a:r>
            <a:endParaRPr lang="en-US">
              <a:ea typeface="ＭＳ Ｐゴシック" charset="0"/>
              <a:cs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345307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5698" algn="l"/>
                <a:tab pos="1311391" algn="l"/>
                <a:tab pos="1967090" algn="l"/>
              </a:tabLst>
              <a:defRPr sz="13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defTabSz="414124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fld id="{0C466EE6-7DEC-474D-B936-F3AA36FAB736}" type="slidenum">
              <a:rPr lang="en-US" smtClean="0">
                <a:ea typeface="ＭＳ Ｐゴシック" charset="0"/>
                <a:cs typeface="Arial"/>
              </a:rPr>
              <a:pPr defTabSz="414124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t>‹#›</a:t>
            </a:fld>
            <a:endParaRPr lang="en-US"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68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p:hf hdr="0" dt="0"/>
  <p:txStyles>
    <p:titleStyle>
      <a:lvl1pPr algn="ctr" defTabSz="414124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14124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2pPr>
      <a:lvl3pPr algn="ctr" defTabSz="414124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3pPr>
      <a:lvl4pPr algn="ctr" defTabSz="414124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4pPr>
      <a:lvl5pPr algn="ctr" defTabSz="414124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5pPr>
      <a:lvl6pPr marL="2277687" indent="-207064" algn="ctr" defTabSz="414124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6pPr>
      <a:lvl7pPr marL="2691810" indent="-207064" algn="ctr" defTabSz="414124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7pPr>
      <a:lvl8pPr marL="3105938" indent="-207064" algn="ctr" defTabSz="414124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8pPr>
      <a:lvl9pPr marL="3520059" indent="-207064" algn="ctr" defTabSz="414124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10594" indent="-310594" algn="l" defTabSz="414124" rtl="0" eaLnBrk="0" fontAlgn="base" hangingPunct="0">
        <a:lnSpc>
          <a:spcPct val="96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72952" indent="-258828" algn="l" defTabSz="414124" rtl="0" eaLnBrk="0" fontAlgn="base" hangingPunct="0">
        <a:lnSpc>
          <a:spcPct val="96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035310" indent="-207064" algn="l" defTabSz="414124" rtl="0" eaLnBrk="0" fontAlgn="base" hangingPunct="0">
        <a:lnSpc>
          <a:spcPct val="96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449436" indent="-207064" algn="l" defTabSz="414124" rtl="0" eaLnBrk="0" fontAlgn="base" hangingPunct="0">
        <a:lnSpc>
          <a:spcPct val="96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863561" indent="-207064" algn="l" defTabSz="414124" rtl="0" eaLnBrk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2277687" indent="-207064" algn="l" defTabSz="414124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91810" indent="-207064" algn="l" defTabSz="414124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105938" indent="-207064" algn="l" defTabSz="414124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20059" indent="-207064" algn="l" defTabSz="414124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124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249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372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497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0624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4747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8871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2998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964367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462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345307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defTabSz="414726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  <a:cs typeface="Arial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345307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defTabSz="414726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mtClean="0">
                <a:ea typeface="ＭＳ Ｐゴシック" charset="0"/>
                <a:cs typeface="Arial"/>
              </a:rPr>
              <a:t>Marion – CSP II Meeting</a:t>
            </a:r>
            <a:endParaRPr lang="en-US">
              <a:ea typeface="ＭＳ Ｐゴシック" charset="0"/>
              <a:cs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345307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 defTabSz="414726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0C466EE6-7DEC-474D-B936-F3AA36FAB736}" type="slidenum">
              <a:rPr lang="en-US">
                <a:ea typeface="ＭＳ Ｐゴシック" charset="0"/>
                <a:cs typeface="Arial"/>
              </a:rPr>
              <a:pPr defTabSz="414726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t>‹#›</a:t>
            </a:fld>
            <a:endParaRPr lang="en-US"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36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hf hdr="0" dt="0"/>
  <p:txStyles>
    <p:titleStyle>
      <a:lvl1pPr algn="ctr" defTabSz="4147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147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2pPr>
      <a:lvl3pPr algn="ctr" defTabSz="4147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3pPr>
      <a:lvl4pPr algn="ctr" defTabSz="4147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4pPr>
      <a:lvl5pPr algn="ctr" defTabSz="414726" rtl="0" eaLnBrk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5pPr>
      <a:lvl6pPr marL="2280994" indent="-207363" algn="ctr" defTabSz="4147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6pPr>
      <a:lvl7pPr marL="2695720" indent="-207363" algn="ctr" defTabSz="4147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7pPr>
      <a:lvl8pPr marL="3110446" indent="-207363" algn="ctr" defTabSz="4147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8pPr>
      <a:lvl9pPr marL="3525172" indent="-207363" algn="ctr" defTabSz="414726" rtl="0" fontAlgn="base" hangingPunct="0">
        <a:lnSpc>
          <a:spcPct val="9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11045" indent="-311045" algn="l" defTabSz="414726" rtl="0" eaLnBrk="0" fontAlgn="base" hangingPunct="0">
        <a:lnSpc>
          <a:spcPct val="96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73930" indent="-259204" algn="l" defTabSz="414726" rtl="0" eaLnBrk="0" fontAlgn="base" hangingPunct="0">
        <a:lnSpc>
          <a:spcPct val="96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036815" indent="-207363" algn="l" defTabSz="414726" rtl="0" eaLnBrk="0" fontAlgn="base" hangingPunct="0">
        <a:lnSpc>
          <a:spcPct val="96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451541" indent="-207363" algn="l" defTabSz="414726" rtl="0" eaLnBrk="0" fontAlgn="base" hangingPunct="0">
        <a:lnSpc>
          <a:spcPct val="96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866268" indent="-207363" algn="l" defTabSz="414726" rtl="0" eaLnBrk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2280994" indent="-207363" algn="l" defTabSz="4147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95720" indent="-207363" algn="l" defTabSz="4147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110446" indent="-207363" algn="l" defTabSz="4147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25172" indent="-207363" algn="l" defTabSz="414726" rtl="0" fontAlgn="base" hangingPunct="0">
        <a:lnSpc>
          <a:spcPct val="96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12155"/>
            </a:gs>
            <a:gs pos="50000">
              <a:srgbClr val="2242A8"/>
            </a:gs>
            <a:gs pos="100000">
              <a:srgbClr val="11215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1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AFEB466-01D1-324C-B992-625B92116637}" type="slidenum">
              <a:rPr lang="en-US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0651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5" r:id="rId1"/>
    <p:sldLayoutId id="2147483877" r:id="rId2"/>
    <p:sldLayoutId id="2147483878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5" y="1604328"/>
            <a:ext cx="8043840" cy="39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52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4611" algn="l"/>
                <a:tab pos="1309217" algn="l"/>
                <a:tab pos="1963828" algn="l"/>
              </a:tabLst>
              <a:defRPr sz="13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343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mtClean="0">
              <a:ea typeface="ＭＳ Ｐゴシック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4611" algn="l"/>
                <a:tab pos="1309217" algn="l"/>
                <a:tab pos="1963828" algn="l"/>
                <a:tab pos="2618440" algn="l"/>
              </a:tabLst>
              <a:defRPr sz="13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343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mtClean="0">
                <a:ea typeface="ＭＳ Ｐゴシック" charset="0"/>
              </a:rPr>
              <a:t>Marion – CSP II Meeting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4611" algn="l"/>
                <a:tab pos="1309217" algn="l"/>
                <a:tab pos="1963828" algn="l"/>
              </a:tabLst>
              <a:defRPr sz="1300">
                <a:solidFill>
                  <a:srgbClr val="FFFFFF"/>
                </a:solidFill>
                <a:latin typeface="Times New Roman" charset="0"/>
                <a:cs typeface="DejaVu Sans" charset="0"/>
              </a:defRPr>
            </a:lvl1pPr>
          </a:lstStyle>
          <a:p>
            <a:pPr defTabSz="41343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44AD99E7-F7CF-D848-AF4C-B52899F09129}" type="slidenum">
              <a:rPr lang="en-US" smtClean="0">
                <a:ea typeface="ＭＳ Ｐゴシック" charset="0"/>
              </a:rPr>
              <a:pPr defTabSz="41343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5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hf hdr="0" dt="0"/>
  <p:txStyles>
    <p:titleStyle>
      <a:lvl1pPr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marL="671839" indent="-258399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2pPr>
      <a:lvl3pPr marL="1033591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3pPr>
      <a:lvl4pPr marL="1447034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4pPr>
      <a:lvl5pPr marL="1860473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5pPr>
      <a:lvl6pPr marL="2273912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6pPr>
      <a:lvl7pPr marL="2687348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7pPr>
      <a:lvl8pPr marL="3100786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8pPr>
      <a:lvl9pPr marL="3514226" indent="-206722" algn="ctr" defTabSz="41343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roid Sans" charset="0"/>
        </a:defRPr>
      </a:lvl9pPr>
    </p:titleStyle>
    <p:bodyStyle>
      <a:lvl1pPr marL="310079" indent="-310079" algn="l" defTabSz="413436" rtl="0" fontAlgn="base" hangingPunct="0">
        <a:lnSpc>
          <a:spcPct val="93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71839" indent="-258399" algn="l" defTabSz="41343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033591" indent="-206722" algn="l" defTabSz="41343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447034" indent="-206722" algn="l" defTabSz="41343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860473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2273912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87348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100786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14226" indent="-206722" algn="l" defTabSz="41343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436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6874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0315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3751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7187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0630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4068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7508" algn="l" defTabSz="41343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1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636" y="273514"/>
            <a:ext cx="822787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36" y="1605110"/>
            <a:ext cx="8227871" cy="45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48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670" y="6247639"/>
            <a:ext cx="2128991" cy="4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653591" algn="l"/>
                <a:tab pos="1307180" algn="l"/>
                <a:tab pos="1960776" algn="l"/>
              </a:tabLst>
              <a:defRPr sz="13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1279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mtClean="0">
              <a:ea typeface="ＭＳ Ｐゴシック" charset="0"/>
              <a:cs typeface="DejaVu Sans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225" y="6247639"/>
            <a:ext cx="2896752" cy="4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653591" algn="l"/>
                <a:tab pos="1307180" algn="l"/>
                <a:tab pos="1960776" algn="l"/>
                <a:tab pos="2614371" algn="l"/>
              </a:tabLst>
              <a:defRPr sz="13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1279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mtClean="0">
                <a:ea typeface="ＭＳ Ｐゴシック" charset="0"/>
                <a:cs typeface="DejaVu Sans" charset="0"/>
              </a:rPr>
              <a:t>Marion – CSP II Meeting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5550" y="6247639"/>
            <a:ext cx="2128991" cy="4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653591" algn="l"/>
                <a:tab pos="1307180" algn="l"/>
                <a:tab pos="1960776" algn="l"/>
              </a:tabLst>
              <a:defRPr sz="13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defTabSz="41279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1F430FB9-1F97-5B45-9241-8C6FBE5C020D}" type="slidenum">
              <a:rPr lang="en-US" smtClean="0">
                <a:ea typeface="ＭＳ Ｐゴシック" charset="0"/>
                <a:cs typeface="DejaVu Sans" charset="0"/>
              </a:rPr>
              <a:pPr defTabSz="41279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en-US" smtClean="0"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9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hdr="0" dt="0"/>
  <p:txStyles>
    <p:titleStyle>
      <a:lvl1pPr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marL="670798" indent="-257997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2pPr>
      <a:lvl3pPr marL="1031982" indent="-206401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3pPr>
      <a:lvl4pPr marL="1444786" indent="-206401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4pPr>
      <a:lvl5pPr marL="1857581" indent="-206401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5pPr>
      <a:lvl6pPr marL="2270381" indent="-206401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6pPr>
      <a:lvl7pPr marL="2683171" indent="-206401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7pPr>
      <a:lvl8pPr marL="3095966" indent="-206401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8pPr>
      <a:lvl9pPr marL="3508765" indent="-206401" algn="ctr" defTabSz="4127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09598" indent="-309598" algn="l" defTabSz="412795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70798" indent="-257997" algn="l" defTabSz="412795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FFFFFF"/>
          </a:solidFill>
          <a:latin typeface="+mn-lt"/>
          <a:ea typeface="+mn-ea"/>
          <a:cs typeface="+mn-cs"/>
        </a:defRPr>
      </a:lvl2pPr>
      <a:lvl3pPr marL="1031982" indent="-206401" algn="l" defTabSz="412795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3pPr>
      <a:lvl4pPr marL="1444786" indent="-206401" algn="l" defTabSz="412795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857581" indent="-206401" algn="l" defTabSz="41279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2270381" indent="-206401" algn="l" defTabSz="41279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683171" indent="-206401" algn="l" defTabSz="41279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3095966" indent="-206401" algn="l" defTabSz="41279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3508765" indent="-206401" algn="l" defTabSz="412795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795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5587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8388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1184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3967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773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9571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2374" algn="l" defTabSz="4127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tiff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Relationship Id="rId3" Type="http://schemas.openxmlformats.org/officeDocument/2006/relationships/image" Target="../media/image8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4.png"/><Relationship Id="rId5" Type="http://schemas.openxmlformats.org/officeDocument/2006/relationships/image" Target="../media/image95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5" Type="http://schemas.openxmlformats.org/officeDocument/2006/relationships/image" Target="../media/image97.jpe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9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100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supernova_ta1_1106_9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6" t="15808" r="-1" b="11848"/>
          <a:stretch/>
        </p:blipFill>
        <p:spPr bwMode="auto">
          <a:xfrm>
            <a:off x="0" y="32448"/>
            <a:ext cx="9144000" cy="715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570"/>
            <a:ext cx="9144000" cy="828675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Expanding Knowledge from Exploding Stars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940640"/>
            <a:ext cx="3277603" cy="5747256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Observations of</a:t>
            </a:r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Supernovae</a:t>
            </a:r>
            <a:endParaRPr lang="en-US" dirty="0">
              <a:solidFill>
                <a:srgbClr val="FFFFFF"/>
              </a:solidFill>
            </a:endParaRPr>
          </a:p>
          <a:p>
            <a:pPr algn="l"/>
            <a:endParaRPr lang="en-US" dirty="0" smtClean="0">
              <a:solidFill>
                <a:srgbClr val="FFFFFF"/>
              </a:solidFill>
            </a:endParaRPr>
          </a:p>
          <a:p>
            <a:pPr algn="l"/>
            <a:endParaRPr lang="en-US" sz="2400" dirty="0" smtClean="0">
              <a:solidFill>
                <a:srgbClr val="FFFFFF"/>
              </a:solidFill>
            </a:endParaRPr>
          </a:p>
          <a:p>
            <a:pPr algn="l"/>
            <a:endParaRPr lang="en-US" sz="2400" dirty="0">
              <a:solidFill>
                <a:srgbClr val="FFFFFF"/>
              </a:solidFill>
            </a:endParaRPr>
          </a:p>
          <a:p>
            <a:pPr algn="l"/>
            <a:endParaRPr lang="en-US" sz="2400" dirty="0" smtClean="0">
              <a:solidFill>
                <a:srgbClr val="FFFFFF"/>
              </a:solidFill>
            </a:endParaRPr>
          </a:p>
          <a:p>
            <a:pPr algn="l"/>
            <a:endParaRPr lang="en-US" sz="2400" dirty="0" smtClean="0">
              <a:solidFill>
                <a:srgbClr val="FFFFFF"/>
              </a:solidFill>
            </a:endParaRPr>
          </a:p>
          <a:p>
            <a:pPr algn="l"/>
            <a:endParaRPr lang="en-US" sz="2400" dirty="0">
              <a:solidFill>
                <a:srgbClr val="FFFFFF"/>
              </a:solidFill>
            </a:endParaRPr>
          </a:p>
          <a:p>
            <a:pPr algn="l"/>
            <a:r>
              <a:rPr lang="en-US" sz="2400" dirty="0">
                <a:solidFill>
                  <a:srgbClr val="FFFFFF"/>
                </a:solidFill>
              </a:rPr>
              <a:t>NIR Spectroscopy</a:t>
            </a:r>
          </a:p>
          <a:p>
            <a:pPr algn="l"/>
            <a:r>
              <a:rPr lang="en-US" sz="2400" dirty="0">
                <a:solidFill>
                  <a:srgbClr val="FFFFFF"/>
                </a:solidFill>
              </a:rPr>
              <a:t>NIR Photometry</a:t>
            </a:r>
          </a:p>
          <a:p>
            <a:pPr algn="l"/>
            <a:r>
              <a:rPr lang="en-US" sz="2400" dirty="0">
                <a:solidFill>
                  <a:srgbClr val="FFFFFF"/>
                </a:solidFill>
              </a:rPr>
              <a:t>Optical </a:t>
            </a:r>
            <a:r>
              <a:rPr lang="en-US" sz="2400" dirty="0" smtClean="0">
                <a:solidFill>
                  <a:srgbClr val="FFFFFF"/>
                </a:solidFill>
              </a:rPr>
              <a:t>&amp; UV </a:t>
            </a:r>
            <a:r>
              <a:rPr lang="en-US" sz="2400" dirty="0">
                <a:solidFill>
                  <a:srgbClr val="FFFFFF"/>
                </a:solidFill>
              </a:rPr>
              <a:t>data</a:t>
            </a:r>
          </a:p>
          <a:p>
            <a:pPr algn="l"/>
            <a:r>
              <a:rPr lang="en-US" sz="2400" dirty="0">
                <a:solidFill>
                  <a:srgbClr val="FFFFFF"/>
                </a:solidFill>
              </a:rPr>
              <a:t>Combined Data Sets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7267" y="940640"/>
            <a:ext cx="2506015" cy="1077218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  <a:latin typeface="Garamond"/>
                <a:cs typeface="Garamond"/>
              </a:rPr>
              <a:t>Howie Marion</a:t>
            </a:r>
          </a:p>
          <a:p>
            <a:pPr algn="r"/>
            <a:r>
              <a:rPr lang="en-US" sz="3200" dirty="0">
                <a:solidFill>
                  <a:srgbClr val="FFFFFF"/>
                </a:solidFill>
                <a:latin typeface="Garamond"/>
                <a:cs typeface="Garamond"/>
              </a:rPr>
              <a:t>UT </a:t>
            </a:r>
            <a:r>
              <a:rPr lang="en-US" sz="3200" dirty="0" err="1">
                <a:solidFill>
                  <a:srgbClr val="FFFFFF"/>
                </a:solidFill>
                <a:latin typeface="Garamond"/>
                <a:cs typeface="Garamond"/>
              </a:rPr>
              <a:t>Astro</a:t>
            </a:r>
            <a:endParaRPr lang="en-US" sz="32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37352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8.area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0" y="736686"/>
            <a:ext cx="2720380" cy="59848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f9.vtb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93" y="759795"/>
            <a:ext cx="5504854" cy="55966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5170877" y="6356397"/>
            <a:ext cx="198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Marion et al. 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420" y="64013"/>
            <a:ext cx="8652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Si, </a:t>
            </a:r>
            <a:r>
              <a:rPr lang="en-US" sz="2800" dirty="0" err="1" smtClean="0">
                <a:solidFill>
                  <a:srgbClr val="FFFFFF"/>
                </a:solidFill>
                <a:latin typeface="Garamond"/>
                <a:cs typeface="Garamond"/>
              </a:rPr>
              <a:t>Ca</a:t>
            </a:r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 &amp; Fe are all produced in different line-forming regions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7662" y="3912377"/>
            <a:ext cx="1448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Separation 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11.psi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4" y="716738"/>
            <a:ext cx="7472549" cy="56396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457205" y="116686"/>
            <a:ext cx="81129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Garamond"/>
                <a:cs typeface="Garamond"/>
              </a:rPr>
              <a:t>Si II 6355Å in six SN </a:t>
            </a:r>
            <a:r>
              <a:rPr lang="en-US" sz="3200" dirty="0" err="1" smtClean="0">
                <a:solidFill>
                  <a:srgbClr val="FFFFFF"/>
                </a:solidFill>
                <a:latin typeface="Garamond"/>
                <a:cs typeface="Garamond"/>
              </a:rPr>
              <a:t>Ia</a:t>
            </a:r>
            <a:r>
              <a:rPr lang="en-US" sz="3200" dirty="0" smtClean="0">
                <a:solidFill>
                  <a:srgbClr val="FFFFFF"/>
                </a:solidFill>
                <a:latin typeface="Garamond"/>
                <a:cs typeface="Garamond"/>
              </a:rPr>
              <a:t> with observations &lt; -10d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5" y="5771621"/>
            <a:ext cx="8161209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aramond"/>
                <a:cs typeface="Garamond"/>
              </a:rPr>
              <a:t>All line profiles fit sequence defined by SN 2009ig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Aug19_nearmax_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83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6240462" y="3633787"/>
            <a:ext cx="2760662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Relatively unblended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Palatino" charset="0"/>
              <a:ea typeface="ＭＳ Ｐゴシック" charset="0"/>
              <a:cs typeface="Palatino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Covered </a:t>
            </a:r>
            <a:r>
              <a:rPr lang="en-US" sz="2400" dirty="0" smtClean="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by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all </a:t>
            </a:r>
            <a:r>
              <a:rPr lang="en-US" sz="2400" dirty="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spectra </a:t>
            </a:r>
            <a:endParaRPr lang="en-US" sz="2400" dirty="0" smtClean="0">
              <a:solidFill>
                <a:srgbClr val="FFFFFF"/>
              </a:solidFill>
              <a:latin typeface="Palatino" charset="0"/>
              <a:ea typeface="ＭＳ Ｐゴシック" charset="0"/>
              <a:cs typeface="Palatino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in </a:t>
            </a:r>
            <a:r>
              <a:rPr lang="en-US" sz="2400" dirty="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our sample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148388" y="304800"/>
            <a:ext cx="299561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EAEAEA"/>
                </a:solidFill>
                <a:latin typeface="Palatino" charset="0"/>
                <a:cs typeface="Palatino" charset="0"/>
              </a:rPr>
              <a:t>NIR Absorption features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EAEAEA"/>
                </a:solidFill>
                <a:latin typeface="Palatino" charset="0"/>
                <a:cs typeface="Palatino" charset="0"/>
              </a:rPr>
              <a:t>of SN </a:t>
            </a:r>
            <a:r>
              <a:rPr lang="en-US" sz="3200" dirty="0" err="1" smtClean="0">
                <a:solidFill>
                  <a:srgbClr val="EAEAEA"/>
                </a:solidFill>
                <a:latin typeface="Palatino" charset="0"/>
                <a:cs typeface="Palatino" charset="0"/>
              </a:rPr>
              <a:t>Ia</a:t>
            </a:r>
            <a:endParaRPr lang="en-US" sz="3200" dirty="0">
              <a:solidFill>
                <a:srgbClr val="EAEAEA"/>
              </a:solidFill>
              <a:latin typeface="Palatino" charset="0"/>
              <a:cs typeface="Palatino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8600" y="5943600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Top: </a:t>
            </a:r>
            <a:r>
              <a:rPr lang="el-GR" sz="1800">
                <a:solidFill>
                  <a:srgbClr val="EAEAEA"/>
                </a:solidFill>
                <a:latin typeface="Palatino" charset="0"/>
                <a:cs typeface="Palatino" charset="0"/>
              </a:rPr>
              <a:t>λ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 = 0.65 – 1.35 </a:t>
            </a:r>
            <a:r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t>µ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m </a:t>
            </a:r>
            <a:endParaRPr lang="el-GR" sz="1800">
              <a:solidFill>
                <a:srgbClr val="EAEAEA"/>
              </a:solidFill>
              <a:latin typeface="Palatino" charset="0"/>
              <a:cs typeface="Palatino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505200" y="5943600"/>
            <a:ext cx="273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Bottom: </a:t>
            </a:r>
            <a:r>
              <a:rPr lang="el-GR" sz="1800">
                <a:solidFill>
                  <a:srgbClr val="EAEAEA"/>
                </a:solidFill>
                <a:latin typeface="Palatino" charset="0"/>
                <a:cs typeface="Palatino" charset="0"/>
              </a:rPr>
              <a:t>λ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 = 0.7 – 2.5 </a:t>
            </a:r>
            <a:r>
              <a:rPr lang="en-US" sz="1800">
                <a:solidFill>
                  <a:srgbClr val="FFFFFF"/>
                </a:solidFill>
                <a:latin typeface="Palatino" charset="0"/>
                <a:cs typeface="Palatino" charset="0"/>
              </a:rPr>
              <a:t>µ</a:t>
            </a:r>
            <a:r>
              <a:rPr lang="en-US" sz="1800">
                <a:solidFill>
                  <a:srgbClr val="EAEAEA"/>
                </a:solidFill>
                <a:latin typeface="Palatino" charset="0"/>
                <a:cs typeface="Palatino" charset="0"/>
              </a:rPr>
              <a:t>m </a:t>
            </a:r>
            <a:endParaRPr lang="el-GR" sz="1800">
              <a:solidFill>
                <a:srgbClr val="EAEAEA"/>
              </a:solidFill>
              <a:latin typeface="Palatino" charset="0"/>
              <a:cs typeface="Palatino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590800" y="1066800"/>
            <a:ext cx="914400" cy="13716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91440" bIns="9144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09800" y="457200"/>
            <a:ext cx="1712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Garamond" charset="0"/>
              </a:rPr>
              <a:t>MgII from 1.0927 µm</a:t>
            </a:r>
          </a:p>
        </p:txBody>
      </p:sp>
      <p:sp>
        <p:nvSpPr>
          <p:cNvPr id="29706" name="TextBox 10"/>
          <p:cNvSpPr txBox="1">
            <a:spLocks noChangeArrowheads="1"/>
          </p:cNvSpPr>
          <p:nvPr/>
        </p:nvSpPr>
        <p:spPr bwMode="auto">
          <a:xfrm>
            <a:off x="6172199" y="2438400"/>
            <a:ext cx="2971800" cy="10779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93F84F"/>
                </a:solidFill>
                <a:latin typeface="Palatino" charset="0"/>
                <a:cs typeface="Palatino" charset="0"/>
              </a:rPr>
              <a:t>MgII</a:t>
            </a:r>
            <a:endParaRPr lang="en-US" sz="3200" dirty="0">
              <a:solidFill>
                <a:srgbClr val="93F84F"/>
              </a:solidFill>
              <a:latin typeface="Palatino" charset="0"/>
              <a:cs typeface="Palatino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93F84F"/>
                </a:solidFill>
                <a:latin typeface="Palatino" charset="0"/>
                <a:cs typeface="Palatino" charset="0"/>
              </a:rPr>
              <a:t>1.0927 µm</a:t>
            </a:r>
          </a:p>
        </p:txBody>
      </p:sp>
      <p:sp>
        <p:nvSpPr>
          <p:cNvPr id="29707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5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5578331" y="1092200"/>
            <a:ext cx="356566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Mg II 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1.0927 </a:t>
            </a:r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μm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endParaRPr lang="en-US" sz="3200" dirty="0" smtClean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features 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in</a:t>
            </a:r>
          </a:p>
          <a:p>
            <a:pPr defTabSz="914400"/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53 NIR spectra </a:t>
            </a:r>
            <a:endParaRPr lang="en-US" sz="3200" dirty="0" smtClean="0">
              <a:solidFill>
                <a:srgbClr val="FFFFFF"/>
              </a:solidFill>
              <a:latin typeface="Palatino" charset="0"/>
              <a:cs typeface="Palatino" charset="0"/>
            </a:endParaRPr>
          </a:p>
          <a:p>
            <a:pPr defTabSz="914400"/>
            <a:r>
              <a:rPr lang="en-US" sz="32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of 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31 </a:t>
            </a:r>
            <a:r>
              <a:rPr lang="en-US" sz="32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SNe</a:t>
            </a:r>
            <a:r>
              <a:rPr lang="en-US" sz="3200" dirty="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Palatino" charset="0"/>
                <a:cs typeface="Palatino" charset="0"/>
              </a:rPr>
              <a:t>Ia</a:t>
            </a:r>
            <a:endParaRPr lang="en-US" sz="3200" dirty="0">
              <a:solidFill>
                <a:srgbClr val="FFFFFF"/>
              </a:solidFill>
              <a:latin typeface="Palatino" charset="0"/>
              <a:cs typeface="Palatino" charset="0"/>
            </a:endParaRPr>
          </a:p>
        </p:txBody>
      </p:sp>
      <p:sp>
        <p:nvSpPr>
          <p:cNvPr id="28678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pic>
        <p:nvPicPr>
          <p:cNvPr id="9" name="Picture 17" descr="pv10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9091" r="7843" b="9091"/>
          <a:stretch>
            <a:fillRect/>
          </a:stretch>
        </p:blipFill>
        <p:spPr bwMode="auto">
          <a:xfrm>
            <a:off x="0" y="1"/>
            <a:ext cx="5368591" cy="68214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78331" y="3584243"/>
            <a:ext cx="249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Palatino"/>
                <a:cs typeface="Palatino"/>
              </a:rPr>
              <a:t>Note C I features </a:t>
            </a:r>
            <a:endParaRPr lang="en-US" sz="2400" dirty="0">
              <a:solidFill>
                <a:srgbClr val="FFFFFF"/>
              </a:solidFill>
              <a:latin typeface="Palatino"/>
              <a:cs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7198" y="5633539"/>
            <a:ext cx="319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Palatino" charset="0"/>
                <a:cs typeface="Palatino" charset="0"/>
              </a:rPr>
              <a:t>Marion et al. (</a:t>
            </a:r>
            <a:r>
              <a:rPr lang="en-US" sz="2000" i="1" dirty="0" smtClean="0">
                <a:solidFill>
                  <a:schemeClr val="bg1"/>
                </a:solidFill>
                <a:latin typeface="Palatino" charset="0"/>
                <a:cs typeface="Palatino" charset="0"/>
              </a:rPr>
              <a:t>2013 in prep.)</a:t>
            </a:r>
            <a:endParaRPr lang="en-US" sz="2000" i="1" dirty="0">
              <a:solidFill>
                <a:schemeClr val="bg1"/>
              </a:solidFill>
              <a:latin typeface="Palatino" charset="0"/>
              <a:cs typeface="Palatino" charset="0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ewf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8946" r="8971" b="45309"/>
          <a:stretch>
            <a:fillRect/>
          </a:stretch>
        </p:blipFill>
        <p:spPr bwMode="auto">
          <a:xfrm>
            <a:off x="913548" y="992691"/>
            <a:ext cx="7234796" cy="536370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6374" y="5987065"/>
            <a:ext cx="212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i="1" dirty="0">
                <a:latin typeface="Palatino" charset="0"/>
                <a:cs typeface="Palatino" charset="0"/>
              </a:rPr>
              <a:t>Marion et al. (</a:t>
            </a:r>
            <a:r>
              <a:rPr lang="en-US" i="1" dirty="0" smtClean="0">
                <a:latin typeface="Palatino" charset="0"/>
                <a:cs typeface="Palatino" charset="0"/>
              </a:rPr>
              <a:t>2013)</a:t>
            </a:r>
            <a:endParaRPr lang="en-US" i="1" dirty="0">
              <a:latin typeface="Palatino" charset="0"/>
              <a:cs typeface="Palatin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0383" y="1436050"/>
            <a:ext cx="286219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Palatino"/>
                <a:cs typeface="Palatino"/>
              </a:rPr>
              <a:t>Red </a:t>
            </a:r>
            <a:r>
              <a:rPr lang="en-US" dirty="0">
                <a:latin typeface="Palatino"/>
                <a:cs typeface="Palatino"/>
              </a:rPr>
              <a:t>dots are -15d to -4d.</a:t>
            </a:r>
          </a:p>
          <a:p>
            <a:r>
              <a:rPr lang="en-US" dirty="0">
                <a:latin typeface="Palatino"/>
                <a:cs typeface="Palatino"/>
              </a:rPr>
              <a:t>Blue are -3d to +3d.</a:t>
            </a:r>
          </a:p>
          <a:p>
            <a:r>
              <a:rPr lang="en-US" dirty="0">
                <a:latin typeface="Palatino"/>
                <a:cs typeface="Palatino"/>
              </a:rPr>
              <a:t>Green circles +4d to +6d.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3113" y="38584"/>
            <a:ext cx="6275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Mg II 1.0927 </a:t>
            </a:r>
            <a:r>
              <a:rPr lang="en-US" sz="2800" dirty="0" err="1" smtClean="0">
                <a:solidFill>
                  <a:srgbClr val="FFFFFF"/>
                </a:solidFill>
                <a:latin typeface="Palatino" charset="0"/>
                <a:cs typeface="Palatino" charset="0"/>
              </a:rPr>
              <a:t>μm</a:t>
            </a:r>
            <a:r>
              <a:rPr lang="en-US" sz="2800" dirty="0" smtClean="0">
                <a:solidFill>
                  <a:srgbClr val="FFFFFF"/>
                </a:solidFill>
                <a:latin typeface="Palatino" charset="0"/>
                <a:cs typeface="Palatino" charset="0"/>
              </a:rPr>
              <a:t>: </a:t>
            </a:r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Correlations found between Line </a:t>
            </a:r>
            <a:r>
              <a:rPr lang="en-US" sz="2800" dirty="0">
                <a:solidFill>
                  <a:srgbClr val="FFFFFF"/>
                </a:solidFill>
                <a:latin typeface="Garamond"/>
                <a:cs typeface="Garamond"/>
              </a:rPr>
              <a:t>Depth, </a:t>
            </a:r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FWHM and </a:t>
            </a:r>
            <a:r>
              <a:rPr lang="el-GR" sz="2800" dirty="0" smtClean="0">
                <a:solidFill>
                  <a:srgbClr val="FFFFFF"/>
                </a:solidFill>
                <a:latin typeface="Garamond"/>
                <a:cs typeface="Garamond"/>
              </a:rPr>
              <a:t>Δm15</a:t>
            </a:r>
            <a:endParaRPr lang="en-US" sz="28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755" y="6339589"/>
            <a:ext cx="319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Palatino" charset="0"/>
                <a:cs typeface="Palatino" charset="0"/>
              </a:rPr>
              <a:t>Marion et al. (</a:t>
            </a:r>
            <a:r>
              <a:rPr lang="en-US" sz="2000" i="1" dirty="0" smtClean="0">
                <a:solidFill>
                  <a:schemeClr val="bg1"/>
                </a:solidFill>
                <a:latin typeface="Palatino" charset="0"/>
                <a:cs typeface="Palatino" charset="0"/>
              </a:rPr>
              <a:t>2013 in prep.)</a:t>
            </a:r>
            <a:endParaRPr lang="en-US" sz="2000" i="1" dirty="0">
              <a:solidFill>
                <a:schemeClr val="bg1"/>
              </a:solidFill>
              <a:latin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414" y="1723714"/>
            <a:ext cx="4869586" cy="3609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057985" y="124741"/>
            <a:ext cx="70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Garamond"/>
                <a:cs typeface="Garamond"/>
              </a:rPr>
              <a:t>NIR K-</a:t>
            </a:r>
            <a:r>
              <a:rPr lang="en-US" sz="3600" dirty="0" smtClean="0">
                <a:solidFill>
                  <a:srgbClr val="FFFFFF"/>
                </a:solidFill>
                <a:latin typeface="Garamond"/>
                <a:cs typeface="Garamond"/>
              </a:rPr>
              <a:t>corrections</a:t>
            </a:r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7" descr="gooding_fi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44911"/>
            <a:ext cx="4739968" cy="368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8944" y="690430"/>
            <a:ext cx="8051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/>
                <a:ea typeface="ＭＳ Ｐゴシック" charset="0"/>
                <a:cs typeface="Garamond"/>
              </a:rPr>
              <a:t>The K-correction </a:t>
            </a:r>
            <a:r>
              <a:rPr lang="ja-JP" altLang="en-US" sz="2400" dirty="0">
                <a:solidFill>
                  <a:srgbClr val="FFFFFF"/>
                </a:solidFill>
                <a:latin typeface="Garamond"/>
                <a:ea typeface="ＭＳ Ｐゴシック" charset="0"/>
                <a:cs typeface="Garamond"/>
              </a:rPr>
              <a:t>“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ＭＳ Ｐゴシック" charset="0"/>
                <a:cs typeface="Garamond"/>
              </a:rPr>
              <a:t>corrects</a:t>
            </a:r>
            <a:r>
              <a:rPr lang="ja-JP" altLang="en-US" sz="2400" dirty="0">
                <a:solidFill>
                  <a:srgbClr val="FFFFFF"/>
                </a:solidFill>
                <a:latin typeface="Garamond"/>
                <a:ea typeface="ＭＳ Ｐゴシック" charset="0"/>
                <a:cs typeface="Garamond"/>
              </a:rPr>
              <a:t>”</a:t>
            </a:r>
            <a:r>
              <a:rPr lang="en-US" sz="2400" dirty="0">
                <a:solidFill>
                  <a:srgbClr val="FFFFFF"/>
                </a:solidFill>
                <a:latin typeface="Garamond"/>
                <a:ea typeface="ＭＳ Ｐゴシック" charset="0"/>
                <a:cs typeface="Garamond"/>
              </a:rPr>
              <a:t> for the fact that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Garamond"/>
                <a:ea typeface="ＭＳ Ｐゴシック" charset="0"/>
                <a:cs typeface="Garamond"/>
              </a:rPr>
              <a:t>sources are observed at different redshifts.</a:t>
            </a:r>
            <a:endParaRPr lang="en-US" sz="2400" dirty="0">
              <a:solidFill>
                <a:srgbClr val="FFFFFF"/>
              </a:solidFill>
              <a:latin typeface="Garamond"/>
              <a:ea typeface="ＭＳ Ｐゴシック" charset="0"/>
              <a:cs typeface="Garamo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0409" y="5494363"/>
            <a:ext cx="6979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Gooding (unpublished)                                          </a:t>
            </a:r>
            <a:r>
              <a:rPr lang="en-US" dirty="0" err="1" smtClean="0">
                <a:solidFill>
                  <a:srgbClr val="FFFFFF"/>
                </a:solidFill>
                <a:latin typeface="Garamond"/>
                <a:cs typeface="Garamond"/>
              </a:rPr>
              <a:t>Boldt</a:t>
            </a:r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lang="en-US" dirty="0">
                <a:solidFill>
                  <a:srgbClr val="FFFFFF"/>
                </a:solidFill>
                <a:latin typeface="Garamond"/>
                <a:cs typeface="Garamond"/>
              </a:rPr>
              <a:t>et al. 2103 (in prep.)</a:t>
            </a:r>
          </a:p>
        </p:txBody>
      </p:sp>
    </p:spTree>
    <p:extLst>
      <p:ext uri="{BB962C8B-B14F-4D97-AF65-F5344CB8AC3E}">
        <p14:creationId xmlns:p14="http://schemas.microsoft.com/office/powerpoint/2010/main" val="2229878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814" y="0"/>
            <a:ext cx="5408186" cy="6600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0824"/>
            <a:ext cx="37358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rgbClr val="FFFFFF"/>
                </a:solidFill>
                <a:latin typeface="Garamond"/>
                <a:cs typeface="Garamond"/>
              </a:rPr>
              <a:t>NIR K-corrections</a:t>
            </a:r>
          </a:p>
          <a:p>
            <a:pPr algn="r"/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Luis </a:t>
            </a:r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Boldt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et al. 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2103 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(in 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prep.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)</a:t>
            </a:r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endParaRPr lang="en-US" sz="24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Based largely on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Marion Catalog (2009)</a:t>
            </a:r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endParaRPr lang="en-US" sz="2400" dirty="0" smtClean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77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1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45411" name="Picture 4" descr="Pages from Kaisey Models-4.jpg                                 0020E97Frobert                         C54A26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838200"/>
            <a:ext cx="10058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0" y="9018"/>
            <a:ext cx="9144000" cy="1415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0930" tIns="45467" rIns="90930" bIns="45467">
            <a:spAutoFit/>
          </a:bodyPr>
          <a:lstStyle/>
          <a:p>
            <a:pPr algn="ctr" defTabSz="454740">
              <a:spcBef>
                <a:spcPct val="50000"/>
              </a:spcBef>
              <a:defRPr/>
            </a:pPr>
            <a:r>
              <a:rPr lang="en-US" sz="3600" dirty="0" smtClean="0">
                <a:latin typeface="Garamond"/>
              </a:rPr>
              <a:t>RAISIN</a:t>
            </a:r>
          </a:p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 err="1" smtClean="0">
                <a:latin typeface="Garamond"/>
              </a:rPr>
              <a:t>PanSTARRS</a:t>
            </a:r>
            <a:r>
              <a:rPr lang="en-US" sz="2400" dirty="0" smtClean="0">
                <a:latin typeface="Garamond"/>
              </a:rPr>
              <a:t> discovery =&gt; MMT confirmation =&gt; </a:t>
            </a:r>
          </a:p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 smtClean="0">
                <a:latin typeface="Garamond"/>
              </a:rPr>
              <a:t>HST observations in NIR =&gt; improved precision (and accuracy!)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29630" y="2580026"/>
            <a:ext cx="349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/>
                <a:cs typeface="Garamond"/>
              </a:rPr>
              <a:t>Mandel, </a:t>
            </a:r>
            <a:r>
              <a:rPr lang="en-US" dirty="0" smtClean="0">
                <a:latin typeface="Garamond"/>
                <a:cs typeface="Garamond"/>
              </a:rPr>
              <a:t>Narayan &amp; </a:t>
            </a:r>
            <a:r>
              <a:rPr lang="en-US" dirty="0" err="1" smtClean="0">
                <a:latin typeface="Garamond"/>
                <a:cs typeface="Garamond"/>
              </a:rPr>
              <a:t>Kirshner</a:t>
            </a:r>
            <a:r>
              <a:rPr lang="en-US" dirty="0" smtClean="0">
                <a:latin typeface="Garamond"/>
                <a:cs typeface="Garamond"/>
              </a:rPr>
              <a:t> (2011)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65" y="1515000"/>
            <a:ext cx="8198557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At H-band (1.6m) SN </a:t>
            </a:r>
            <a:r>
              <a:rPr lang="en-US" sz="2400" dirty="0" err="1">
                <a:solidFill>
                  <a:prstClr val="black"/>
                </a:solidFill>
                <a:latin typeface="Garamond"/>
                <a:cs typeface="Garamond"/>
              </a:rPr>
              <a:t>Ia</a:t>
            </a:r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 really are standard </a:t>
            </a:r>
            <a:r>
              <a:rPr lang="en-US" sz="2400" dirty="0" smtClean="0">
                <a:solidFill>
                  <a:prstClr val="black"/>
                </a:solidFill>
                <a:latin typeface="Garamond"/>
                <a:cs typeface="Garamond"/>
              </a:rPr>
              <a:t>candles</a:t>
            </a:r>
          </a:p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  <a:latin typeface="Garamond"/>
                <a:cs typeface="Garamond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and there’s much less trouble with dust!)</a:t>
            </a:r>
          </a:p>
        </p:txBody>
      </p:sp>
    </p:spTree>
    <p:extLst>
      <p:ext uri="{BB962C8B-B14F-4D97-AF65-F5344CB8AC3E}">
        <p14:creationId xmlns:p14="http://schemas.microsoft.com/office/powerpoint/2010/main" val="55025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2793803" y="-237168"/>
            <a:ext cx="6350197" cy="64937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105" tIns="45550" rIns="91105" bIns="45550">
            <a:spAutoFit/>
          </a:bodyPr>
          <a:lstStyle/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 smtClean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</p:txBody>
      </p:sp>
      <p:pic>
        <p:nvPicPr>
          <p:cNvPr id="35843" name="Picture 4" descr="sn11b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7756" r="7953" b="8711"/>
          <a:stretch>
            <a:fillRect/>
          </a:stretch>
        </p:blipFill>
        <p:spPr bwMode="auto">
          <a:xfrm>
            <a:off x="4469624" y="-5468"/>
            <a:ext cx="4341273" cy="567967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Oct1_poir_10k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850" y="-542874"/>
            <a:ext cx="5198609" cy="67276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3246755" y="6256574"/>
            <a:ext cx="2742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SN 2010kg &amp; 2011by</a:t>
            </a:r>
            <a:endParaRPr lang="en-US" sz="2400" dirty="0" smtClean="0">
              <a:solidFill>
                <a:srgbClr val="FFFFF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1709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Dec31_onir_wlin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0242" r="7828" b="5869"/>
          <a:stretch>
            <a:fillRect/>
          </a:stretch>
        </p:blipFill>
        <p:spPr bwMode="auto">
          <a:xfrm rot="-5400000">
            <a:off x="1099343" y="-1099343"/>
            <a:ext cx="6945313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3300413" y="0"/>
            <a:ext cx="5416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Palatino" charset="0"/>
                <a:ea typeface="ＭＳ Ｐゴシック" charset="0"/>
                <a:cs typeface="Palatino" charset="0"/>
              </a:rPr>
              <a:t>SN 2009dc: C I is absent at all epochs C II present from -8d to +9d 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D743F-748B-F140-A993-75E22082144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8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8342" y="2233514"/>
            <a:ext cx="7048500" cy="83064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90803" tIns="45404" rIns="90803" bIns="45404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Haven’t you already done this?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Why do you need one more light curve (or spectrum)?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3780" y="422424"/>
            <a:ext cx="3747841" cy="707886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Garamond"/>
                <a:cs typeface="Garamond"/>
              </a:rPr>
              <a:t>Why Supernovae?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28882" y="1295158"/>
            <a:ext cx="3674828" cy="584491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Garamond"/>
                <a:cs typeface="Garamond"/>
              </a:rPr>
              <a:t>Physics &amp; Cosmology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1517049" y="3433047"/>
            <a:ext cx="6920285" cy="1569376"/>
          </a:xfrm>
          <a:prstGeom prst="rect">
            <a:avLst/>
          </a:prstGeom>
        </p:spPr>
        <p:txBody>
          <a:bodyPr wrap="square" lIns="91154" tIns="45579" rIns="91154" bIns="45579">
            <a:spAutoFit/>
          </a:bodyPr>
          <a:lstStyle/>
          <a:p>
            <a:pPr marL="341869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There is no such thing as a normal supernova</a:t>
            </a:r>
          </a:p>
          <a:p>
            <a:pPr marL="341869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We continue to learn from supernovae</a:t>
            </a:r>
          </a:p>
          <a:p>
            <a:pPr marL="341869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SN are unique probes of many astrophysical events</a:t>
            </a:r>
          </a:p>
          <a:p>
            <a:pPr marL="341869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New 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telescopes, New detectors, New 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methods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6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7510463" y="65135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pic>
        <p:nvPicPr>
          <p:cNvPr id="34819" name="Picture 5" descr="prema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2" t="3008" r="10300" b="5023"/>
          <a:stretch>
            <a:fillRect/>
          </a:stretch>
        </p:blipFill>
        <p:spPr bwMode="auto">
          <a:xfrm>
            <a:off x="0" y="0"/>
            <a:ext cx="4003675" cy="68214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postm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3008" r="10320" b="5023"/>
          <a:stretch>
            <a:fillRect/>
          </a:stretch>
        </p:blipFill>
        <p:spPr bwMode="auto">
          <a:xfrm>
            <a:off x="3019371" y="0"/>
            <a:ext cx="3906838" cy="682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6926208" y="16772"/>
            <a:ext cx="2217791" cy="6863417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+mn-lt"/>
                <a:cs typeface="Palatino" charset="0"/>
              </a:rPr>
              <a:t>Ten years of </a:t>
            </a:r>
            <a:r>
              <a:rPr lang="ja-JP" altLang="en-US" sz="2000" dirty="0">
                <a:solidFill>
                  <a:srgbClr val="000000"/>
                </a:solidFill>
                <a:latin typeface="+mn-lt"/>
                <a:cs typeface="Palatino" charset="0"/>
              </a:rPr>
              <a:t>“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Palatino" charset="0"/>
              </a:rPr>
              <a:t>Snapshot</a:t>
            </a:r>
            <a:r>
              <a:rPr lang="ja-JP" altLang="en-US" sz="2000" dirty="0">
                <a:solidFill>
                  <a:srgbClr val="000000"/>
                </a:solidFill>
                <a:latin typeface="+mn-lt"/>
                <a:cs typeface="Palatino" charset="0"/>
              </a:rPr>
              <a:t>”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Palatino" charset="0"/>
              </a:rPr>
              <a:t> NIR spectra reveal patterns of spectral evolution associated with the chemical structure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+mn-lt"/>
              <a:cs typeface="Palatino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+mn-lt"/>
              <a:cs typeface="Palatino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+mn-lt"/>
              <a:cs typeface="Palatino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+mn-lt"/>
                <a:cs typeface="Palatino" charset="0"/>
              </a:rPr>
              <a:t>Limited overlap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Palatino" charset="0"/>
              </a:rPr>
              <a:t>with NIR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Palatino" charset="0"/>
              </a:rPr>
              <a:t>photometry and optical spectra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+mn-lt"/>
              <a:cs typeface="Palatino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+mn-lt"/>
              <a:cs typeface="Palatino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n-lt"/>
                <a:cs typeface="Palatino" charset="0"/>
              </a:rPr>
              <a:t>Some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Palatino" charset="0"/>
              </a:rPr>
              <a:t>of the features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Palatino" charset="0"/>
              </a:rPr>
              <a:t>we have discussed during this meeting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latin typeface="+mn-lt"/>
              <a:cs typeface="Palatino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+mn-lt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snstat_nirspec_nspe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75" y="2118135"/>
            <a:ext cx="4634226" cy="30894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snstat_nirspec_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5" y="2118135"/>
            <a:ext cx="4634228" cy="30894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1349417" y="5400403"/>
            <a:ext cx="6699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Garamond"/>
                <a:cs typeface="Garamond"/>
              </a:rPr>
              <a:t>A new Era </a:t>
            </a:r>
            <a:r>
              <a:rPr lang="en-US" sz="4000" dirty="0" smtClean="0">
                <a:solidFill>
                  <a:srgbClr val="FFFFFF"/>
                </a:solidFill>
                <a:latin typeface="Garamond"/>
                <a:cs typeface="Garamond"/>
              </a:rPr>
              <a:t>of </a:t>
            </a:r>
            <a:r>
              <a:rPr lang="en-US" sz="4000" dirty="0" smtClean="0">
                <a:solidFill>
                  <a:srgbClr val="FFFFFF"/>
                </a:solidFill>
                <a:latin typeface="Garamond"/>
                <a:cs typeface="Garamond"/>
              </a:rPr>
              <a:t>NIR spectroscopy</a:t>
            </a:r>
          </a:p>
        </p:txBody>
      </p:sp>
      <p:pic>
        <p:nvPicPr>
          <p:cNvPr id="7" name="Picture 6" descr="fire_bann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7" y="0"/>
            <a:ext cx="6170041" cy="18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1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42080" y="2109282"/>
            <a:ext cx="2218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Sn11fe goes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0" y="0"/>
            <a:ext cx="5826805" cy="65188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6078047" y="374227"/>
            <a:ext cx="29262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NIR Spectral Series of SN 2011fe</a:t>
            </a:r>
          </a:p>
          <a:p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Hsiao, Marion et al.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(2012)</a:t>
            </a:r>
            <a:endParaRPr lang="en-US" sz="24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endParaRPr lang="en-US" sz="2400" dirty="0" smtClean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030" y="3562396"/>
            <a:ext cx="3406070" cy="28494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86" y="276985"/>
            <a:ext cx="3263900" cy="3213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86" y="3562396"/>
            <a:ext cx="3263900" cy="28494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4287030" y="291610"/>
            <a:ext cx="4717290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Garamond"/>
                <a:cs typeface="Garamond"/>
              </a:rPr>
              <a:t>Three major results from Hsiao &amp; Marion 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to be tested with Marion catalog</a:t>
            </a:r>
          </a:p>
          <a:p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C I may be ubiquitous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Mg II velocities are constant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H-band break definition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23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5.pvc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" y="361997"/>
            <a:ext cx="3556000" cy="599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4546998" y="361997"/>
            <a:ext cx="3632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Garamond"/>
                <a:cs typeface="Garamond"/>
              </a:rPr>
              <a:t>High-velocity </a:t>
            </a:r>
            <a:r>
              <a:rPr lang="en-US" sz="3600" dirty="0" err="1" smtClean="0">
                <a:solidFill>
                  <a:srgbClr val="FFFFFF"/>
                </a:solidFill>
                <a:latin typeface="Garamond"/>
                <a:cs typeface="Garamond"/>
              </a:rPr>
              <a:t>Ca</a:t>
            </a:r>
            <a:r>
              <a:rPr lang="en-US" sz="3600" dirty="0" smtClean="0">
                <a:solidFill>
                  <a:srgbClr val="FFFFFF"/>
                </a:solidFill>
                <a:latin typeface="Garamond"/>
                <a:cs typeface="Garamond"/>
              </a:rPr>
              <a:t> II</a:t>
            </a:r>
          </a:p>
        </p:txBody>
      </p:sp>
      <p:sp>
        <p:nvSpPr>
          <p:cNvPr id="7" name="Rectangle 6"/>
          <p:cNvSpPr/>
          <p:nvPr/>
        </p:nvSpPr>
        <p:spPr>
          <a:xfrm>
            <a:off x="4546998" y="1429898"/>
            <a:ext cx="435427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Well known in SN </a:t>
            </a:r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Ia</a:t>
            </a:r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but poorly analyzed</a:t>
            </a:r>
          </a:p>
          <a:p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Through 2006 – 12 HET, 18 IRTF</a:t>
            </a:r>
          </a:p>
          <a:p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Silverman et al. 2013 (in prep)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with new HET and BSNIP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384 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spectra of 192 </a:t>
            </a:r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SNe</a:t>
            </a:r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6998" y="5894732"/>
            <a:ext cx="207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aramond"/>
                <a:cs typeface="Garamond"/>
              </a:rPr>
              <a:t>Marion et al. 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2013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1649"/>
            <a:ext cx="9144000" cy="6846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1915" y="2034606"/>
            <a:ext cx="1886327" cy="830712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aramond"/>
                <a:cs typeface="Garamond"/>
              </a:rPr>
              <a:t>Filled – HVFs</a:t>
            </a:r>
          </a:p>
          <a:p>
            <a:r>
              <a:rPr lang="en-US" sz="2400" dirty="0">
                <a:solidFill>
                  <a:srgbClr val="000000"/>
                </a:solidFill>
                <a:latin typeface="Garamond"/>
                <a:cs typeface="Garamond"/>
              </a:rPr>
              <a:t>Open – PVFs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8455" y="146893"/>
            <a:ext cx="6859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 smtClean="0">
                <a:latin typeface="Garamond"/>
                <a:cs typeface="Garamond"/>
              </a:rPr>
              <a:t>HVFs </a:t>
            </a:r>
            <a:r>
              <a:rPr lang="en-US" sz="2400" dirty="0">
                <a:latin typeface="Garamond"/>
                <a:cs typeface="Garamond"/>
              </a:rPr>
              <a:t>and PVFs </a:t>
            </a:r>
            <a:r>
              <a:rPr lang="en-US" sz="2400" dirty="0" smtClean="0">
                <a:latin typeface="Garamond"/>
                <a:cs typeface="Garamond"/>
              </a:rPr>
              <a:t>well separated </a:t>
            </a:r>
            <a:r>
              <a:rPr lang="en-US" sz="2400" dirty="0">
                <a:latin typeface="Garamond"/>
                <a:cs typeface="Garamond"/>
              </a:rPr>
              <a:t>at all </a:t>
            </a:r>
            <a:r>
              <a:rPr lang="en-US" sz="2400" dirty="0" smtClean="0">
                <a:latin typeface="Garamond"/>
                <a:cs typeface="Garamond"/>
              </a:rPr>
              <a:t>times</a:t>
            </a:r>
          </a:p>
          <a:p>
            <a:pPr algn="r">
              <a:defRPr/>
            </a:pPr>
            <a:r>
              <a:rPr lang="en-US" sz="2400" dirty="0">
                <a:latin typeface="Garamond"/>
                <a:cs typeface="Garamond"/>
              </a:rPr>
              <a:t>L</a:t>
            </a:r>
            <a:r>
              <a:rPr lang="en-US" sz="2400" dirty="0" smtClean="0">
                <a:latin typeface="Garamond"/>
                <a:cs typeface="Garamond"/>
              </a:rPr>
              <a:t>ess </a:t>
            </a:r>
            <a:r>
              <a:rPr lang="en-US" sz="2400" dirty="0">
                <a:latin typeface="Garamond"/>
                <a:cs typeface="Garamond"/>
              </a:rPr>
              <a:t>velocity spread in </a:t>
            </a:r>
            <a:r>
              <a:rPr lang="en-US" sz="2400" dirty="0" smtClean="0">
                <a:latin typeface="Garamond"/>
                <a:cs typeface="Garamond"/>
              </a:rPr>
              <a:t>PVFs</a:t>
            </a:r>
            <a:endParaRPr lang="en-US" sz="2400" dirty="0">
              <a:latin typeface="Garamond"/>
              <a:cs typeface="Garamond"/>
            </a:endParaRPr>
          </a:p>
          <a:p>
            <a:pPr algn="r">
              <a:defRPr/>
            </a:pPr>
            <a:r>
              <a:rPr lang="en-US" sz="2400" dirty="0" smtClean="0">
                <a:latin typeface="Garamond"/>
                <a:ea typeface="ＭＳ Ｐゴシック" charset="0"/>
                <a:cs typeface="Garamond"/>
              </a:rPr>
              <a:t>EWs </a:t>
            </a:r>
            <a:r>
              <a:rPr lang="en-US" sz="2400" dirty="0">
                <a:latin typeface="Garamond"/>
                <a:ea typeface="ＭＳ Ｐゴシック" charset="0"/>
                <a:cs typeface="Garamond"/>
              </a:rPr>
              <a:t>of </a:t>
            </a:r>
            <a:r>
              <a:rPr lang="nl-NL" sz="2400" dirty="0" err="1">
                <a:latin typeface="Garamond"/>
                <a:ea typeface="ＭＳ Ｐゴシック" charset="0"/>
                <a:cs typeface="Garamond"/>
              </a:rPr>
              <a:t>HVFs</a:t>
            </a:r>
            <a:r>
              <a:rPr lang="nl-NL" sz="2400" dirty="0">
                <a:latin typeface="Garamond"/>
                <a:ea typeface="ＭＳ Ｐゴシック" charset="0"/>
                <a:cs typeface="Garamond"/>
              </a:rPr>
              <a:t> are </a:t>
            </a:r>
            <a:r>
              <a:rPr lang="nl-NL" sz="2400" dirty="0" err="1">
                <a:latin typeface="Garamond"/>
                <a:ea typeface="ＭＳ Ｐゴシック" charset="0"/>
                <a:cs typeface="Garamond"/>
              </a:rPr>
              <a:t>larger</a:t>
            </a:r>
            <a:r>
              <a:rPr lang="nl-NL" sz="2400" dirty="0">
                <a:latin typeface="Garamond"/>
                <a:ea typeface="ＭＳ Ｐゴシック" charset="0"/>
                <a:cs typeface="Garamond"/>
              </a:rPr>
              <a:t> </a:t>
            </a:r>
            <a:r>
              <a:rPr lang="nl-NL" sz="2400" dirty="0" smtClean="0">
                <a:latin typeface="Garamond"/>
                <a:ea typeface="ＭＳ Ｐゴシック" charset="0"/>
                <a:cs typeface="Garamond"/>
              </a:rPr>
              <a:t>at t </a:t>
            </a:r>
            <a:r>
              <a:rPr lang="nl-NL" sz="2400" dirty="0">
                <a:latin typeface="Garamond"/>
                <a:ea typeface="ＭＳ Ｐゴシック" charset="0"/>
                <a:cs typeface="Garamond"/>
              </a:rPr>
              <a:t>&lt; </a:t>
            </a:r>
            <a:r>
              <a:rPr lang="nl-NL" sz="2400" dirty="0" smtClean="0">
                <a:latin typeface="Garamond"/>
                <a:ea typeface="ＭＳ Ｐゴシック" charset="0"/>
                <a:cs typeface="Garamond"/>
              </a:rPr>
              <a:t>-5d</a:t>
            </a:r>
          </a:p>
          <a:p>
            <a:pPr algn="r">
              <a:defRPr/>
            </a:pPr>
            <a:r>
              <a:rPr lang="nl-NL" sz="2400" dirty="0" err="1" smtClean="0">
                <a:latin typeface="Garamond"/>
                <a:ea typeface="ＭＳ Ｐゴシック" charset="0"/>
                <a:cs typeface="Garamond"/>
              </a:rPr>
              <a:t>PVFs</a:t>
            </a:r>
            <a:r>
              <a:rPr lang="nl-NL" sz="2400" dirty="0" smtClean="0">
                <a:latin typeface="Garamond"/>
                <a:ea typeface="ＭＳ Ｐゴシック" charset="0"/>
                <a:cs typeface="Garamond"/>
              </a:rPr>
              <a:t> </a:t>
            </a:r>
            <a:r>
              <a:rPr lang="nl-NL" sz="2400" dirty="0">
                <a:latin typeface="Garamond"/>
                <a:ea typeface="ＭＳ Ｐゴシック" charset="0"/>
                <a:cs typeface="Garamond"/>
              </a:rPr>
              <a:t>are </a:t>
            </a:r>
            <a:r>
              <a:rPr lang="nl-NL" sz="2400" dirty="0" err="1">
                <a:latin typeface="Garamond"/>
                <a:ea typeface="ＭＳ Ｐゴシック" charset="0"/>
                <a:cs typeface="Garamond"/>
              </a:rPr>
              <a:t>stronger</a:t>
            </a:r>
            <a:r>
              <a:rPr lang="nl-NL" sz="2400" dirty="0">
                <a:latin typeface="Garamond"/>
                <a:ea typeface="ＭＳ Ｐゴシック" charset="0"/>
                <a:cs typeface="Garamond"/>
              </a:rPr>
              <a:t> </a:t>
            </a:r>
            <a:r>
              <a:rPr lang="nl-NL" sz="2400" dirty="0" err="1">
                <a:latin typeface="Garamond"/>
                <a:ea typeface="ＭＳ Ｐゴシック" charset="0"/>
                <a:cs typeface="Garamond"/>
              </a:rPr>
              <a:t>after</a:t>
            </a:r>
            <a:r>
              <a:rPr lang="nl-NL" sz="2400" dirty="0">
                <a:latin typeface="Garamond"/>
                <a:ea typeface="ＭＳ Ｐゴシック" charset="0"/>
                <a:cs typeface="Garamond"/>
              </a:rPr>
              <a:t> </a:t>
            </a:r>
            <a:r>
              <a:rPr lang="nl-NL" sz="2400" dirty="0" err="1">
                <a:latin typeface="Garamond"/>
                <a:ea typeface="ＭＳ Ｐゴシック" charset="0"/>
                <a:cs typeface="Garamond"/>
              </a:rPr>
              <a:t>that</a:t>
            </a:r>
            <a:endParaRPr lang="en-US" sz="2400" dirty="0">
              <a:latin typeface="Garamond"/>
              <a:ea typeface="ＭＳ Ｐゴシック" charset="0"/>
              <a:cs typeface="Garamo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928" y="5467018"/>
            <a:ext cx="28746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/>
                <a:cs typeface="Garamond"/>
              </a:rPr>
              <a:t>Silverman et al. 2013 (in prep)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4773" y="1720737"/>
            <a:ext cx="3448253" cy="830712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Garamond"/>
                <a:cs typeface="Garamond"/>
              </a:rPr>
              <a:t>Blue – </a:t>
            </a:r>
            <a:r>
              <a:rPr lang="en-US" sz="2400" dirty="0" smtClean="0">
                <a:solidFill>
                  <a:schemeClr val="tx2"/>
                </a:solidFill>
                <a:latin typeface="Garamond"/>
                <a:cs typeface="Garamond"/>
              </a:rPr>
              <a:t>HV (&gt;12,500 km/s)</a:t>
            </a:r>
            <a:endParaRPr lang="en-US" sz="2400" dirty="0">
              <a:solidFill>
                <a:schemeClr val="tx2"/>
              </a:solidFill>
              <a:latin typeface="Garamond"/>
              <a:cs typeface="Garamond"/>
            </a:endParaRPr>
          </a:p>
          <a:p>
            <a:pPr algn="r"/>
            <a:r>
              <a:rPr lang="en-US" sz="2400" dirty="0">
                <a:solidFill>
                  <a:schemeClr val="accent2"/>
                </a:solidFill>
                <a:latin typeface="Garamond"/>
                <a:cs typeface="Garamond"/>
              </a:rPr>
              <a:t>Red – normal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3192" y="248243"/>
            <a:ext cx="6439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Garamond"/>
                <a:cs typeface="Garamond"/>
              </a:rPr>
              <a:t>~75% of </a:t>
            </a:r>
            <a:r>
              <a:rPr lang="en-US" sz="2400" dirty="0" smtClean="0">
                <a:latin typeface="Garamond"/>
                <a:cs typeface="Garamond"/>
              </a:rPr>
              <a:t>SN </a:t>
            </a:r>
            <a:r>
              <a:rPr lang="en-US" sz="2400" dirty="0" err="1" smtClean="0">
                <a:latin typeface="Garamond"/>
                <a:cs typeface="Garamond"/>
              </a:rPr>
              <a:t>Ia</a:t>
            </a:r>
            <a:r>
              <a:rPr lang="en-US" sz="2400" dirty="0" smtClean="0">
                <a:latin typeface="Garamond"/>
                <a:cs typeface="Garamond"/>
              </a:rPr>
              <a:t> (BSNIP+HET catalog) </a:t>
            </a:r>
            <a:r>
              <a:rPr lang="en-US" sz="2400" dirty="0">
                <a:latin typeface="Garamond"/>
                <a:cs typeface="Garamond"/>
              </a:rPr>
              <a:t>show HVFs </a:t>
            </a:r>
          </a:p>
          <a:p>
            <a:pPr algn="r"/>
            <a:r>
              <a:rPr lang="en-US" sz="2400" dirty="0" smtClean="0">
                <a:latin typeface="Garamond"/>
                <a:cs typeface="Garamond"/>
              </a:rPr>
              <a:t>26</a:t>
            </a:r>
            <a:r>
              <a:rPr lang="en-US" sz="2400" dirty="0">
                <a:latin typeface="Garamond"/>
                <a:cs typeface="Garamond"/>
              </a:rPr>
              <a:t>% are </a:t>
            </a:r>
            <a:r>
              <a:rPr lang="en-US" sz="2400" dirty="0" smtClean="0">
                <a:latin typeface="Garamond"/>
                <a:cs typeface="Garamond"/>
              </a:rPr>
              <a:t>(Wang) HV</a:t>
            </a:r>
          </a:p>
          <a:p>
            <a:pPr algn="r"/>
            <a:r>
              <a:rPr lang="en-US" sz="2400" dirty="0">
                <a:latin typeface="Garamond"/>
                <a:cs typeface="Garamond"/>
              </a:rPr>
              <a:t>D</a:t>
            </a:r>
            <a:r>
              <a:rPr lang="en-US" sz="2400" dirty="0" smtClean="0">
                <a:latin typeface="Garamond"/>
                <a:cs typeface="Garamond"/>
              </a:rPr>
              <a:t>ifferent slopes for HVF ? </a:t>
            </a:r>
            <a:endParaRPr lang="en-US" sz="2400" dirty="0">
              <a:latin typeface="Garamond"/>
              <a:cs typeface="Garamond"/>
            </a:endParaRPr>
          </a:p>
          <a:p>
            <a:pPr algn="r"/>
            <a:endParaRPr lang="en-US" sz="2400" dirty="0" smtClean="0">
              <a:latin typeface="Garamond"/>
              <a:cs typeface="Garamond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26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72928" y="5467018"/>
            <a:ext cx="28746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/>
                <a:cs typeface="Garamond"/>
              </a:rPr>
              <a:t>Silverman et al. 2013 (in prep)</a:t>
            </a:r>
          </a:p>
        </p:txBody>
      </p:sp>
    </p:spTree>
    <p:extLst>
      <p:ext uri="{BB962C8B-B14F-4D97-AF65-F5344CB8AC3E}">
        <p14:creationId xmlns:p14="http://schemas.microsoft.com/office/powerpoint/2010/main" val="17869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0" y="41765"/>
            <a:ext cx="9144000" cy="52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3" tIns="41343" rIns="82683" bIns="413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82696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900">
              <a:solidFill>
                <a:srgbClr val="FFFFFF"/>
              </a:solidFill>
            </a:endParaRPr>
          </a:p>
        </p:txBody>
      </p:sp>
      <p:pic>
        <p:nvPicPr>
          <p:cNvPr id="44035" name="Picture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91" y="4321"/>
            <a:ext cx="4122910" cy="66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 descr="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1" y="4321"/>
            <a:ext cx="4629600" cy="370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4746590" y="5038845"/>
            <a:ext cx="4343119" cy="82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683" tIns="41343" rIns="82683" bIns="413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26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– forward, reverse shocks, </a:t>
            </a:r>
          </a:p>
          <a:p>
            <a:pPr defTabSz="826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Garamond"/>
                <a:cs typeface="Garamond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  RT contact discontinuity</a:t>
            </a:r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>
            <a:off x="2221920" y="2115613"/>
            <a:ext cx="1520640" cy="64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3" tIns="41343" rIns="82683" bIns="413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26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H, He, primordial Ca</a:t>
            </a:r>
          </a:p>
        </p:txBody>
      </p:sp>
      <p:cxnSp>
        <p:nvCxnSpPr>
          <p:cNvPr id="44039" name="Straight Arrow Connector 7"/>
          <p:cNvCxnSpPr>
            <a:cxnSpLocks noChangeShapeType="1"/>
          </p:cNvCxnSpPr>
          <p:nvPr/>
        </p:nvCxnSpPr>
        <p:spPr bwMode="auto">
          <a:xfrm rot="10800000" flipV="1">
            <a:off x="3673440" y="525656"/>
            <a:ext cx="2419200" cy="16590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0" name="Straight Arrow Connector 9"/>
          <p:cNvCxnSpPr>
            <a:cxnSpLocks noChangeShapeType="1"/>
          </p:cNvCxnSpPr>
          <p:nvPr/>
        </p:nvCxnSpPr>
        <p:spPr bwMode="auto">
          <a:xfrm rot="10800000">
            <a:off x="1046880" y="1355184"/>
            <a:ext cx="5114880" cy="103690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1" name="TextBox 11"/>
          <p:cNvSpPr txBox="1">
            <a:spLocks noChangeArrowheads="1"/>
          </p:cNvSpPr>
          <p:nvPr/>
        </p:nvSpPr>
        <p:spPr bwMode="auto">
          <a:xfrm>
            <a:off x="1323360" y="180019"/>
            <a:ext cx="2695680" cy="3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3" tIns="41343" rIns="82683" bIns="413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26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Contact Discontinuity</a:t>
            </a:r>
          </a:p>
        </p:txBody>
      </p:sp>
      <p:cxnSp>
        <p:nvCxnSpPr>
          <p:cNvPr id="44042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1254240" y="525685"/>
            <a:ext cx="1036800" cy="1382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3" name="TextBox 14"/>
          <p:cNvSpPr txBox="1">
            <a:spLocks noChangeArrowheads="1"/>
          </p:cNvSpPr>
          <p:nvPr/>
        </p:nvSpPr>
        <p:spPr bwMode="auto">
          <a:xfrm>
            <a:off x="1185120" y="2184740"/>
            <a:ext cx="760320" cy="64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3" tIns="41343" rIns="82683" bIns="413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26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Si, IME</a:t>
            </a:r>
          </a:p>
        </p:txBody>
      </p:sp>
      <p:cxnSp>
        <p:nvCxnSpPr>
          <p:cNvPr id="44044" name="Straight Arrow Connector 16"/>
          <p:cNvCxnSpPr>
            <a:cxnSpLocks noChangeShapeType="1"/>
          </p:cNvCxnSpPr>
          <p:nvPr/>
        </p:nvCxnSpPr>
        <p:spPr bwMode="auto">
          <a:xfrm rot="16200000" flipV="1">
            <a:off x="908612" y="1839084"/>
            <a:ext cx="622145" cy="2073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5" name="TextBox 17"/>
          <p:cNvSpPr txBox="1">
            <a:spLocks noChangeArrowheads="1"/>
          </p:cNvSpPr>
          <p:nvPr/>
        </p:nvSpPr>
        <p:spPr bwMode="auto">
          <a:xfrm>
            <a:off x="6230880" y="802165"/>
            <a:ext cx="2280960" cy="3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3" tIns="41343" rIns="82683" bIns="413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26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H, He, primordial Ca</a:t>
            </a:r>
          </a:p>
        </p:txBody>
      </p:sp>
      <p:sp>
        <p:nvSpPr>
          <p:cNvPr id="44046" name="TextBox 18"/>
          <p:cNvSpPr txBox="1">
            <a:spLocks noChangeArrowheads="1"/>
          </p:cNvSpPr>
          <p:nvPr/>
        </p:nvSpPr>
        <p:spPr bwMode="auto">
          <a:xfrm>
            <a:off x="6300000" y="2392092"/>
            <a:ext cx="898560" cy="3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83" tIns="41343" rIns="82683" bIns="4134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826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Si, IME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6590" y="3956110"/>
            <a:ext cx="4116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aramond"/>
                <a:ea typeface="ＭＳ Ｐゴシック"/>
                <a:cs typeface="Garamond"/>
              </a:rPr>
              <a:t>Explaining HV features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Garamond"/>
                <a:ea typeface="ＭＳ Ｐゴシック"/>
                <a:cs typeface="Garamond"/>
              </a:rPr>
              <a:t>Wheeler et al. (ongoing)</a:t>
            </a:r>
            <a:endParaRPr lang="en-US" sz="2800" dirty="0">
              <a:solidFill>
                <a:srgbClr val="000000"/>
              </a:solidFill>
              <a:latin typeface="Garamond"/>
              <a:ea typeface="ＭＳ Ｐゴシック"/>
              <a:cs typeface="Garamond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ea typeface="ＭＳ Ｐゴシック"/>
              </a:rPr>
              <a:t>Marion – CSP II Meeting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D2037-5A38-7243-8990-C039BD2767A9}" type="slidenum">
              <a:rPr lang="en-US" smtClean="0">
                <a:solidFill>
                  <a:srgbClr val="000000"/>
                </a:solidFill>
                <a:ea typeface="ＭＳ Ｐゴシック"/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  <a:ea typeface="ＭＳ Ｐゴシック"/>
            </a:endParaRPr>
          </a:p>
        </p:txBody>
      </p:sp>
      <p:pic>
        <p:nvPicPr>
          <p:cNvPr id="17" name="Picture 16" descr="helm_grap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84" y="180019"/>
            <a:ext cx="7212011" cy="428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4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6900" y="207296"/>
            <a:ext cx="4039032" cy="82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244" tIns="40624" rIns="81244" bIns="4062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BVRI photometry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88126" y="938584"/>
            <a:ext cx="4949399" cy="308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244" tIns="40624" rIns="81244" bIns="4062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Konkoly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Observatory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Piszkesteto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Station, Hungary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60/90 cm Schmidt telescope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Apogee Alta U16 CCD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Bessell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filters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37 nights between Aug.25 - Nov.06.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calibrated via </a:t>
            </a: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Landolt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fields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9" y="4353189"/>
            <a:ext cx="8919289" cy="250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78" y="12974"/>
            <a:ext cx="2895312" cy="43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Slide Number Placeholder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50CB25F-CCA9-4846-88B8-7EC965B51A86}" type="slidenum">
              <a:rPr lang="en-US" smtClean="0">
                <a:ea typeface="ＭＳ Ｐゴシック"/>
                <a:cs typeface="DejaVu Sans"/>
              </a:rPr>
              <a:pPr/>
              <a:t>28</a:t>
            </a:fld>
            <a:endParaRPr lang="en-US">
              <a:ea typeface="ＭＳ Ｐゴシック"/>
              <a:cs typeface="DejaVu Sans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62809" y="5850841"/>
            <a:ext cx="5117931" cy="8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244" tIns="40624" rIns="81244" bIns="4062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Jozsef</a:t>
            </a: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  <a:r>
              <a:rPr lang="en-US" sz="29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Vinko</a:t>
            </a: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(University of Szeged / UT Austin)</a:t>
            </a: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74" y="6177100"/>
            <a:ext cx="713025" cy="7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347" y="6177100"/>
            <a:ext cx="697180" cy="7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262" y="6177100"/>
            <a:ext cx="671251" cy="7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1365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16900" y="207296"/>
            <a:ext cx="4039032" cy="82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244" tIns="40624" rIns="81244" bIns="4062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BVRI photometry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88126" y="938584"/>
            <a:ext cx="4949399" cy="308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244" tIns="40624" rIns="81244" bIns="4062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Konkoly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Observatory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Piszkesteto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Station, Hungary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60/90 cm Schmidt telescope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Apogee Alta U16 CCD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Bessell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filters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37 nights between Aug.25 - Nov.06.</a:t>
            </a:r>
          </a:p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calibrated via </a:t>
            </a:r>
            <a:r>
              <a:rPr lang="en-US" sz="2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Landolt</a:t>
            </a:r>
            <a:r>
              <a: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 fields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9" y="4386309"/>
            <a:ext cx="8919289" cy="250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78" y="12974"/>
            <a:ext cx="2895312" cy="43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3" y="1736689"/>
            <a:ext cx="7120290" cy="4981682"/>
          </a:xfrm>
          <a:prstGeom prst="rect">
            <a:avLst/>
          </a:prstGeom>
          <a:solidFill>
            <a:srgbClr val="000080"/>
          </a:solidFill>
          <a:ln w="36720">
            <a:solidFill>
              <a:srgbClr val="000000"/>
            </a:solidFill>
            <a:round/>
            <a:headEnd/>
            <a:tailEnd/>
          </a:ln>
          <a:effectLst>
            <a:outerShdw blurRad="63500" dist="155281" dir="2700000" algn="ctr" rotWithShape="0">
              <a:srgbClr val="000000">
                <a:alpha val="70016"/>
              </a:srgbClr>
            </a:outerShdw>
          </a:effectLst>
        </p:spPr>
      </p:pic>
      <p:sp>
        <p:nvSpPr>
          <p:cNvPr id="14" name="Slide Number Placeholder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50CB25F-CCA9-4846-88B8-7EC965B51A86}" type="slidenum">
              <a:rPr lang="en-US" smtClean="0">
                <a:ea typeface="ＭＳ Ｐゴシック"/>
                <a:cs typeface="DejaVu Sans"/>
              </a:rPr>
              <a:pPr/>
              <a:t>29</a:t>
            </a:fld>
            <a:endParaRPr lang="en-US">
              <a:ea typeface="ＭＳ Ｐゴシック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2193579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126" y="0"/>
            <a:ext cx="7571265" cy="645977"/>
          </a:xfrm>
          <a:prstGeom prst="rect">
            <a:avLst/>
          </a:prstGeom>
          <a:noFill/>
        </p:spPr>
        <p:txBody>
          <a:bodyPr wrap="none" lIns="90803" tIns="45404" rIns="90803" bIns="45404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aramond"/>
                <a:cs typeface="Garamond"/>
              </a:rPr>
              <a:t>You’re only as good as your collaborators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977"/>
            <a:ext cx="9143999" cy="4462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0803" tIns="45404" rIns="90803" bIns="45404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Garamond"/>
                <a:cs typeface="Garamond"/>
              </a:rPr>
              <a:t>Eric </a:t>
            </a:r>
            <a:r>
              <a:rPr lang="en-US" sz="2800" dirty="0">
                <a:solidFill>
                  <a:srgbClr val="0000FF"/>
                </a:solidFill>
                <a:latin typeface="Garamond"/>
                <a:cs typeface="Garamond"/>
              </a:rPr>
              <a:t>Hsiao </a:t>
            </a:r>
            <a:r>
              <a:rPr lang="en-US" sz="2800" dirty="0" smtClean="0">
                <a:solidFill>
                  <a:srgbClr val="0000FF"/>
                </a:solidFill>
                <a:latin typeface="Garamond"/>
                <a:cs typeface="Garamond"/>
              </a:rPr>
              <a:t>(CSP), </a:t>
            </a:r>
            <a:r>
              <a:rPr lang="en-US" sz="2800" dirty="0" err="1">
                <a:solidFill>
                  <a:srgbClr val="0000FF"/>
                </a:solidFill>
                <a:latin typeface="Garamond"/>
                <a:cs typeface="Garamond"/>
              </a:rPr>
              <a:t>Jozsef</a:t>
            </a:r>
            <a:r>
              <a:rPr lang="en-US" sz="2800" dirty="0">
                <a:solidFill>
                  <a:srgbClr val="0000FF"/>
                </a:solidFill>
                <a:latin typeface="Garamond"/>
                <a:cs typeface="Garamond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Garamond"/>
                <a:cs typeface="Garamond"/>
              </a:rPr>
              <a:t>Vinko</a:t>
            </a:r>
            <a:r>
              <a:rPr lang="en-US" sz="2800" dirty="0">
                <a:solidFill>
                  <a:srgbClr val="0000FF"/>
                </a:solidFill>
                <a:latin typeface="Garamond"/>
                <a:cs typeface="Garamond"/>
              </a:rPr>
              <a:t> (Szeged/UT), </a:t>
            </a:r>
            <a:endParaRPr lang="en-US" sz="2800" dirty="0" smtClean="0">
              <a:solidFill>
                <a:srgbClr val="0000FF"/>
              </a:solidFill>
              <a:latin typeface="Garamond"/>
              <a:cs typeface="Garamond"/>
            </a:endParaRPr>
          </a:p>
          <a:p>
            <a:pPr algn="ctr"/>
            <a:r>
              <a:rPr lang="en-US" sz="2800" dirty="0" smtClean="0">
                <a:solidFill>
                  <a:srgbClr val="0000FF"/>
                </a:solidFill>
                <a:latin typeface="Garamond"/>
                <a:cs typeface="Garamond"/>
              </a:rPr>
              <a:t>Jeff </a:t>
            </a:r>
            <a:r>
              <a:rPr lang="en-US" sz="2800" dirty="0">
                <a:solidFill>
                  <a:srgbClr val="0000FF"/>
                </a:solidFill>
                <a:latin typeface="Garamond"/>
                <a:cs typeface="Garamond"/>
              </a:rPr>
              <a:t>Silverman (UT)</a:t>
            </a:r>
          </a:p>
          <a:p>
            <a:pPr algn="ctr"/>
            <a:endParaRPr lang="en-US" sz="12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ctr"/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Dan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Milisavljevic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(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),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Rafaella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Margutti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(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), Ryan Foley (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/Illinois), Ryan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Chornock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(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), 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Carlos Contreras (CSP/Aarhus),</a:t>
            </a:r>
          </a:p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Garamond"/>
                <a:cs typeface="Garamond"/>
              </a:rPr>
              <a:t>Nidia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 Morrell (CSP), Perry </a:t>
            </a:r>
            <a:r>
              <a:rPr lang="en-US" sz="2400" dirty="0" err="1" smtClean="0">
                <a:solidFill>
                  <a:srgbClr val="008000"/>
                </a:solidFill>
                <a:latin typeface="Garamond"/>
                <a:cs typeface="Garamond"/>
              </a:rPr>
              <a:t>Berlind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 (FLWO),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Melissa 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Graham 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(LCOGT/Berkeley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,Peter 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Brown (TAMU)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,</a:t>
            </a:r>
          </a:p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Garamond"/>
                <a:cs typeface="Garamond"/>
              </a:rPr>
              <a:t>Jerod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Parrent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(LCOGT/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),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Ori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Fox (Berkeley)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, 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Stefano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Valenti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(</a:t>
            </a:r>
            <a:r>
              <a:rPr lang="en-US" sz="2400" dirty="0" err="1" smtClean="0">
                <a:solidFill>
                  <a:srgbClr val="008000"/>
                </a:solidFill>
                <a:latin typeface="Garamond"/>
                <a:cs typeface="Garamond"/>
              </a:rPr>
              <a:t>Pessto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/LCOGT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), Andy Howell (LCOGT)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,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Max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Stritzinger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(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Aarhus/CSP2)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, Dave Sand 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(LCOGT/Texas 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Tech)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,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Maryam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Modjaz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(NYU)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, Andy 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Friedman (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/MIT)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,</a:t>
            </a:r>
          </a:p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Garamond"/>
                <a:cs typeface="Garamond"/>
              </a:rPr>
              <a:t>Kaisey</a:t>
            </a:r>
            <a:r>
              <a:rPr lang="en-US" sz="2400" dirty="0" smtClean="0">
                <a:solidFill>
                  <a:srgbClr val="008000"/>
                </a:solidFill>
                <a:latin typeface="Garamond"/>
                <a:cs typeface="Garamond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Mandel (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), Ashley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Zauderer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(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CfA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), </a:t>
            </a:r>
            <a:r>
              <a:rPr lang="en-US" sz="2400" dirty="0" err="1">
                <a:solidFill>
                  <a:srgbClr val="008000"/>
                </a:solidFill>
                <a:latin typeface="Garamond"/>
                <a:cs typeface="Garamond"/>
              </a:rPr>
              <a:t>Xiaofeng</a:t>
            </a:r>
            <a:r>
              <a:rPr lang="en-US" sz="2400" dirty="0">
                <a:solidFill>
                  <a:srgbClr val="008000"/>
                </a:solidFill>
                <a:latin typeface="Garamond"/>
                <a:cs typeface="Garamond"/>
              </a:rPr>
              <a:t> Wang (Tsinghua)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126" y="5108099"/>
            <a:ext cx="7753318" cy="1199975"/>
          </a:xfrm>
          <a:prstGeom prst="rect">
            <a:avLst/>
          </a:prstGeom>
          <a:noFill/>
        </p:spPr>
        <p:txBody>
          <a:bodyPr wrap="square" lIns="90803" tIns="45404" rIns="90803" bIns="45404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Craig Wheeler, Bob </a:t>
            </a:r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Kirshner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, 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Nick </a:t>
            </a:r>
            <a:r>
              <a:rPr lang="en-US" sz="2400" dirty="0" err="1">
                <a:solidFill>
                  <a:srgbClr val="FFFFFF"/>
                </a:solidFill>
                <a:latin typeface="Garamond"/>
                <a:cs typeface="Garamond"/>
              </a:rPr>
              <a:t>Suntzeff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, Mark Phillips, 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Kevin </a:t>
            </a:r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Krisciunas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, 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Peter </a:t>
            </a:r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Höflich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, Peter </a:t>
            </a:r>
            <a:r>
              <a:rPr lang="en-US" sz="2400" dirty="0" err="1">
                <a:solidFill>
                  <a:srgbClr val="FFFFFF"/>
                </a:solidFill>
                <a:latin typeface="Garamond"/>
                <a:cs typeface="Garamond"/>
              </a:rPr>
              <a:t>Garnavich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, 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Peter Challis, Alicia </a:t>
            </a:r>
            <a:r>
              <a:rPr lang="en-US" sz="2400" dirty="0" err="1">
                <a:solidFill>
                  <a:srgbClr val="FFFFFF"/>
                </a:solidFill>
                <a:latin typeface="Garamond"/>
                <a:cs typeface="Garamond"/>
              </a:rPr>
              <a:t>Soderberg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, Edo Berger, Rob </a:t>
            </a:r>
            <a:r>
              <a:rPr lang="en-US" sz="2400" dirty="0" err="1">
                <a:solidFill>
                  <a:srgbClr val="FFFFFF"/>
                </a:solidFill>
                <a:latin typeface="Garamond"/>
                <a:cs typeface="Garamond"/>
              </a:rPr>
              <a:t>Fesen</a:t>
            </a:r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8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Group 2"/>
          <p:cNvGraphicFramePr>
            <a:graphicFrameLocks noGrp="1"/>
          </p:cNvGraphicFramePr>
          <p:nvPr/>
        </p:nvGraphicFramePr>
        <p:xfrm>
          <a:off x="335628" y="981772"/>
          <a:ext cx="8507320" cy="5252271"/>
        </p:xfrm>
        <a:graphic>
          <a:graphicData uri="http://schemas.openxmlformats.org/drawingml/2006/table">
            <a:tbl>
              <a:tblPr/>
              <a:tblGrid>
                <a:gridCol w="1457739"/>
                <a:gridCol w="1457739"/>
                <a:gridCol w="1103388"/>
                <a:gridCol w="4488454"/>
              </a:tblGrid>
              <a:tr h="6463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Method</a:t>
                      </a:r>
                    </a:p>
                  </a:txBody>
                  <a:tcPr marL="32665" marR="32665" marT="55038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μ</a:t>
                      </a:r>
                    </a:p>
                  </a:txBody>
                  <a:tcPr marL="32665" marR="32665" marT="55038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δμ</a:t>
                      </a:r>
                    </a:p>
                  </a:txBody>
                  <a:tcPr marL="32665" marR="32665" marT="55038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Reference</a:t>
                      </a:r>
                    </a:p>
                  </a:txBody>
                  <a:tcPr marL="32665" marR="32665" marT="55038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6463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MLCS2k2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29.21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0.07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this work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64635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SALT2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29.05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0.08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this work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70810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Tully-Fisher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29.20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0.50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Pierce, ApJ 430, 53 (1994)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3962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EPM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29.35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0.40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Schmidt et al. ApJ 432, 42 (1994)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3962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Cepheids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29.13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0.11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Freedman et al. ApJ 553, 47 (2001)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3962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Cepheids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29.06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0.11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Newman et al. ApJ 553, 562 (2001)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70810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Cepheids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29.04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0.05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Shappee &amp; Stanek, ApJ 733, 124 (2011)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  <a:tr h="70810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TRGB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29.05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0.06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Shappee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&amp;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Stanek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,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ApJ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  <a:ea typeface="ＭＳ Ｐゴシック" charset="0"/>
                          <a:cs typeface="DejaVu Sans" charset="0"/>
                        </a:rPr>
                        <a:t> 733, 124 (2011)</a:t>
                      </a:r>
                    </a:p>
                  </a:txBody>
                  <a:tcPr marL="32665" marR="32665" marT="51839" marB="32645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CC"/>
                    </a:solidFill>
                  </a:tcPr>
                </a:tc>
              </a:tr>
            </a:tbl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50CB25F-CCA9-4846-88B8-7EC965B51A86}" type="slidenum">
              <a:rPr lang="en-US" smtClean="0">
                <a:ea typeface="ＭＳ Ｐゴシック"/>
                <a:cs typeface="DejaVu Sans"/>
              </a:rPr>
              <a:pPr/>
              <a:t>30</a:t>
            </a:fld>
            <a:endParaRPr lang="en-US">
              <a:ea typeface="ＭＳ Ｐゴシック"/>
              <a:cs typeface="DejaVu San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982844" y="151155"/>
            <a:ext cx="7090977" cy="69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244" tIns="40624" rIns="81244" bIns="40624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2752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Distance to M101 from SN 2011fe </a:t>
            </a:r>
          </a:p>
        </p:txBody>
      </p:sp>
    </p:spTree>
    <p:extLst>
      <p:ext uri="{BB962C8B-B14F-4D97-AF65-F5344CB8AC3E}">
        <p14:creationId xmlns:p14="http://schemas.microsoft.com/office/powerpoint/2010/main" val="32380143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093680" y="165649"/>
            <a:ext cx="6438240" cy="49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372" tIns="66207" rIns="81372" bIns="4068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 defTabSz="4133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900" b="1" dirty="0">
                <a:solidFill>
                  <a:srgbClr val="FFFF00"/>
                </a:solidFill>
                <a:latin typeface="Times New Roman" charset="0"/>
              </a:rPr>
              <a:t>Classification of ROTSE </a:t>
            </a:r>
            <a:r>
              <a:rPr lang="en-US" sz="2900" b="1" dirty="0" err="1">
                <a:solidFill>
                  <a:srgbClr val="FFFF00"/>
                </a:solidFill>
                <a:latin typeface="Times New Roman" charset="0"/>
              </a:rPr>
              <a:t>SNe</a:t>
            </a:r>
            <a:r>
              <a:rPr lang="en-US" sz="2900" b="1" dirty="0">
                <a:solidFill>
                  <a:srgbClr val="FFFF00"/>
                </a:solidFill>
                <a:latin typeface="Times New Roman" charset="0"/>
              </a:rPr>
              <a:t> with HET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" y="698474"/>
            <a:ext cx="4158720" cy="291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14405" y="947620"/>
            <a:ext cx="237024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372" tIns="58235" rIns="81372" bIns="40687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 defTabSz="4133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>
                <a:latin typeface="Times New Roman" charset="0"/>
              </a:rPr>
              <a:t>SN 2012X (Ia, z=0.1)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40" y="731597"/>
            <a:ext cx="4158720" cy="291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425922" y="2819816"/>
            <a:ext cx="265392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372" tIns="58235" rIns="81372" bIns="4068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 defTabSz="4133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>
                <a:latin typeface="Times New Roman" charset="0"/>
              </a:rPr>
              <a:t>SN 2012ab (IIn, z=0.02)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20" y="3914331"/>
            <a:ext cx="4158720" cy="291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391362" y="5890218"/>
            <a:ext cx="265392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372" tIns="58235" rIns="81372" bIns="4068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 defTabSz="4133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>
                <a:latin typeface="Times New Roman" charset="0"/>
              </a:rPr>
              <a:t>SN 2013dz (IIn, z=0.05)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0" y="3910011"/>
            <a:ext cx="4158720" cy="291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92960" y="6103361"/>
            <a:ext cx="312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372" tIns="58235" rIns="81372" bIns="4068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" charset="0"/>
              </a:defRPr>
            </a:lvl9pPr>
          </a:lstStyle>
          <a:p>
            <a:pPr defTabSz="41339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>
                <a:latin typeface="Times New Roman" charset="0"/>
              </a:rPr>
              <a:t>SN 2010kd (Ic SLSN, z=0.1)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59B2C74-1A9F-1742-9FA5-D3FB00DF9551}" type="slidenum">
              <a:rPr lang="en-US" smtClean="0">
                <a:ea typeface="ＭＳ Ｐゴシック"/>
              </a:rPr>
              <a:pPr/>
              <a:t>31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5851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ticalSpectraColl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8500"/>
            <a:ext cx="8000900" cy="5092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038170" y="85010"/>
            <a:ext cx="18730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Garamond"/>
                <a:cs typeface="Garamond"/>
              </a:rPr>
              <a:t>SN 2009ip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0901" y="1527576"/>
            <a:ext cx="108460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SALT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SALT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MMT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MMT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SALT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SALT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FAST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FAST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MMT </a:t>
            </a:r>
            <a:r>
              <a:rPr lang="en-US" sz="2000" dirty="0" err="1" smtClean="0">
                <a:solidFill>
                  <a:schemeClr val="bg1"/>
                </a:solidFill>
                <a:latin typeface="Garamond"/>
                <a:cs typeface="Garamond"/>
              </a:rPr>
              <a:t>hr</a:t>
            </a:r>
            <a:endParaRPr lang="en-US" sz="20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FAST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FAST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FAST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aramond"/>
                <a:cs typeface="Garamond"/>
              </a:rPr>
              <a:t>FAST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5813880"/>
            <a:ext cx="2495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Margutti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 et al. 2013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4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t22_p10jl5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5372" r="6057" b="7777"/>
          <a:stretch/>
        </p:blipFill>
        <p:spPr>
          <a:xfrm>
            <a:off x="2863515" y="1476917"/>
            <a:ext cx="2870199" cy="38570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641601" y="148719"/>
            <a:ext cx="3352800" cy="646331"/>
          </a:xfrm>
          <a:prstGeom prst="rect">
            <a:avLst/>
          </a:prstGeom>
          <a:noFill/>
        </p:spPr>
        <p:txBody>
          <a:bodyPr wrap="square" lIns="91416" tIns="45709" rIns="91416" bIns="45709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Garamond"/>
                <a:cs typeface="Garamond"/>
              </a:rPr>
              <a:t>Hα in SN2010jl</a:t>
            </a:r>
          </a:p>
        </p:txBody>
      </p:sp>
      <p:pic>
        <p:nvPicPr>
          <p:cNvPr id="6" name="Picture 5" descr="Dec13_pvhr10jl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t="5927" r="17560" b="25184"/>
          <a:stretch/>
        </p:blipFill>
        <p:spPr>
          <a:xfrm>
            <a:off x="6134100" y="890814"/>
            <a:ext cx="3009900" cy="44431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Oct22_p10jl5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5372" r="6057" b="7777"/>
          <a:stretch/>
        </p:blipFill>
        <p:spPr>
          <a:xfrm>
            <a:off x="4" y="1485900"/>
            <a:ext cx="2863511" cy="3848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501627" y="5334002"/>
            <a:ext cx="2723774" cy="830975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2 years of FAST data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R~3000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15274" y="5334000"/>
            <a:ext cx="2584313" cy="1200306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HET/HRS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FLWO 1.5m/TRES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R~30,000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3326" y="6134196"/>
            <a:ext cx="2110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  <a:latin typeface="Garamond"/>
                <a:cs typeface="Garamond"/>
              </a:rPr>
              <a:t>Margutti</a:t>
            </a:r>
            <a:r>
              <a:rPr lang="en-US" sz="2000" dirty="0" smtClean="0">
                <a:solidFill>
                  <a:srgbClr val="FFFFFF"/>
                </a:solidFill>
                <a:latin typeface="Garamond"/>
                <a:cs typeface="Garamond"/>
              </a:rPr>
              <a:t> et al. 2013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4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jl_CFA_photometry_texp_all_wo_andrew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-1479176"/>
            <a:ext cx="7785100" cy="10074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997" y="253424"/>
            <a:ext cx="4972787" cy="584753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Garamond"/>
                <a:cs typeface="Garamond"/>
              </a:rPr>
              <a:t>SN 2010jl FLWO photometry 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1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iesfits_color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752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8545" y="241300"/>
            <a:ext cx="3750519" cy="461380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pPr defTabSz="45556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Jerod</a:t>
            </a:r>
            <a:r>
              <a:rPr lang="en-US" sz="2400" dirty="0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Parrent</a:t>
            </a:r>
            <a:r>
              <a:rPr lang="en-US" sz="2400" dirty="0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 (</a:t>
            </a:r>
            <a:r>
              <a:rPr lang="en-US" sz="2400" dirty="0" smtClean="0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LCOGT/</a:t>
            </a:r>
            <a:r>
              <a:rPr lang="en-US" sz="2400" dirty="0" err="1" smtClean="0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CfA</a:t>
            </a:r>
            <a:r>
              <a:rPr lang="en-US" sz="2400" dirty="0" smtClean="0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)</a:t>
            </a:r>
            <a:endParaRPr lang="en-US" sz="2400" dirty="0">
              <a:solidFill>
                <a:srgbClr val="000000"/>
              </a:solidFill>
              <a:latin typeface="Garamond"/>
              <a:ea typeface="ＭＳ Ｐゴシック" charset="0"/>
              <a:cs typeface="Garamond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1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f11kly_onion_fu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9" y="0"/>
            <a:ext cx="8765482" cy="686600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5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ogt_sep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39"/>
            <a:ext cx="9144000" cy="46087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8" y="5163235"/>
            <a:ext cx="4572000" cy="461665"/>
          </a:xfrm>
          <a:prstGeom prst="rect">
            <a:avLst/>
          </a:prstGeom>
        </p:spPr>
        <p:txBody>
          <a:bodyPr lIns="90803" tIns="45404" rIns="90803" bIns="45404">
            <a:spAutoFit/>
          </a:bodyPr>
          <a:lstStyle/>
          <a:p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2609" y="4594412"/>
            <a:ext cx="8611391" cy="1938639"/>
          </a:xfrm>
          <a:prstGeom prst="rect">
            <a:avLst/>
          </a:prstGeom>
        </p:spPr>
        <p:txBody>
          <a:bodyPr wrap="square" lIns="90803" tIns="45404" rIns="90803" bIns="45404">
            <a:spAutoFit/>
          </a:bodyPr>
          <a:lstStyle/>
          <a:p>
            <a:r>
              <a:rPr lang="en-US" sz="2400" u="sng" dirty="0">
                <a:solidFill>
                  <a:srgbClr val="FFFFFF"/>
                </a:solidFill>
                <a:latin typeface="Garamond"/>
                <a:cs typeface="Garamond"/>
              </a:rPr>
              <a:t>Las </a:t>
            </a:r>
            <a:r>
              <a:rPr lang="en-US" sz="2400" u="sng" dirty="0" err="1">
                <a:solidFill>
                  <a:srgbClr val="FFFFFF"/>
                </a:solidFill>
                <a:latin typeface="Garamond"/>
                <a:cs typeface="Garamond"/>
              </a:rPr>
              <a:t>Cumbres</a:t>
            </a:r>
            <a:r>
              <a:rPr lang="en-US" sz="2400" u="sng" dirty="0">
                <a:solidFill>
                  <a:srgbClr val="FFFFFF"/>
                </a:solidFill>
                <a:latin typeface="Garamond"/>
                <a:cs typeface="Garamond"/>
              </a:rPr>
              <a:t> Observatory Global Telescope Network</a:t>
            </a:r>
          </a:p>
          <a:p>
            <a:pPr marL="341869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Nine 1.0m telescopes in full robotic operations</a:t>
            </a:r>
          </a:p>
          <a:p>
            <a:pPr marL="795991" lvl="1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every clear night and scheduled in real time </a:t>
            </a:r>
          </a:p>
          <a:p>
            <a:pPr marL="341869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The Floyds Robotic Spectrographs: operating in full robotic mode.</a:t>
            </a:r>
          </a:p>
          <a:p>
            <a:pPr marL="341869" indent="-341869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2.0m </a:t>
            </a:r>
            <a:r>
              <a:rPr lang="en-US" sz="2400" dirty="0" err="1">
                <a:solidFill>
                  <a:srgbClr val="FFFFFF"/>
                </a:solidFill>
                <a:latin typeface="Garamond"/>
                <a:cs typeface="Garamond"/>
              </a:rPr>
              <a:t>Faulkes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 Telescopes: SN imaging and host to FLOYDS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0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cogt_lc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" y="0"/>
            <a:ext cx="605117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4458" y="437546"/>
            <a:ext cx="3337904" cy="2800482"/>
          </a:xfrm>
          <a:prstGeom prst="rect">
            <a:avLst/>
          </a:prstGeom>
          <a:noFill/>
        </p:spPr>
        <p:txBody>
          <a:bodyPr wrap="square" lIns="91154" tIns="45579" rIns="91154" bIns="45579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Garamond"/>
                <a:cs typeface="Garamond"/>
              </a:rPr>
              <a:t>LCOGT</a:t>
            </a:r>
          </a:p>
          <a:p>
            <a:r>
              <a:rPr lang="en-US" sz="3200" dirty="0" err="1" smtClean="0">
                <a:solidFill>
                  <a:srgbClr val="FFFFFF"/>
                </a:solidFill>
                <a:latin typeface="Garamond"/>
                <a:cs typeface="Garamond"/>
              </a:rPr>
              <a:t>griz</a:t>
            </a:r>
            <a:r>
              <a:rPr lang="en-US" sz="3200" dirty="0" smtClean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Garamond"/>
                <a:cs typeface="Garamond"/>
              </a:rPr>
              <a:t>light </a:t>
            </a:r>
            <a:r>
              <a:rPr lang="en-US" sz="3200" dirty="0" smtClean="0">
                <a:solidFill>
                  <a:srgbClr val="FFFFFF"/>
                </a:solidFill>
                <a:latin typeface="Garamond"/>
                <a:cs typeface="Garamond"/>
              </a:rPr>
              <a:t>curves</a:t>
            </a:r>
          </a:p>
          <a:p>
            <a:endParaRPr lang="en-US" sz="28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Melissa Graham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Stefano </a:t>
            </a:r>
            <a:r>
              <a:rPr lang="en-US" sz="2800" dirty="0" err="1" smtClean="0">
                <a:solidFill>
                  <a:srgbClr val="FFFFFF"/>
                </a:solidFill>
                <a:latin typeface="Garamond"/>
                <a:cs typeface="Garamond"/>
              </a:rPr>
              <a:t>Valenti</a:t>
            </a:r>
            <a:endParaRPr lang="en-US" sz="2800" dirty="0" smtClean="0">
              <a:solidFill>
                <a:srgbClr val="FFFFFF"/>
              </a:solidFill>
              <a:latin typeface="Garamond"/>
              <a:cs typeface="Garamond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Andy Howell </a:t>
            </a:r>
            <a:endParaRPr lang="en-US" sz="2800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ltiplot_SNIa_Iap_lc_go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7107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0" y="6446550"/>
            <a:ext cx="2305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cs typeface="Palatino"/>
              </a:rPr>
              <a:t>Friedman et al. 2013?</a:t>
            </a:r>
          </a:p>
        </p:txBody>
      </p:sp>
    </p:spTree>
    <p:extLst>
      <p:ext uri="{BB962C8B-B14F-4D97-AF65-F5344CB8AC3E}">
        <p14:creationId xmlns:p14="http://schemas.microsoft.com/office/powerpoint/2010/main" val="235866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95"/>
            <a:ext cx="8229600" cy="1154231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Combined Data Sets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Plenty of Data to Satisfy Everyone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566" y="1476196"/>
            <a:ext cx="766623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Optical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Spectroscopy – </a:t>
            </a:r>
            <a:r>
              <a:rPr lang="en-US" dirty="0" smtClean="0">
                <a:solidFill>
                  <a:srgbClr val="2BFF31"/>
                </a:solidFill>
              </a:rPr>
              <a:t>HET, SALT, FAST, FLOYDS, LCO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Photometry – </a:t>
            </a:r>
            <a:r>
              <a:rPr lang="en-US" dirty="0" smtClean="0">
                <a:solidFill>
                  <a:srgbClr val="2BFF31"/>
                </a:solidFill>
              </a:rPr>
              <a:t>CSP II, FLWO, LCOGT, </a:t>
            </a:r>
            <a:r>
              <a:rPr lang="en-US" dirty="0" err="1" smtClean="0">
                <a:solidFill>
                  <a:srgbClr val="2BFF31"/>
                </a:solidFill>
              </a:rPr>
              <a:t>Konkoly</a:t>
            </a:r>
            <a:endParaRPr lang="en-US" dirty="0" smtClean="0">
              <a:solidFill>
                <a:srgbClr val="2BFF31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NIR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Spectroscopy – </a:t>
            </a:r>
            <a:r>
              <a:rPr lang="en-US" dirty="0" smtClean="0">
                <a:solidFill>
                  <a:srgbClr val="2BFF31"/>
                </a:solidFill>
              </a:rPr>
              <a:t>Magellan/FIRE, IRTF/</a:t>
            </a:r>
            <a:r>
              <a:rPr lang="en-US" dirty="0" err="1" smtClean="0">
                <a:solidFill>
                  <a:srgbClr val="2BFF31"/>
                </a:solidFill>
              </a:rPr>
              <a:t>SpeX</a:t>
            </a:r>
            <a:endParaRPr lang="en-US" dirty="0" smtClean="0">
              <a:solidFill>
                <a:srgbClr val="2BFF31"/>
              </a:solidFill>
            </a:endParaRPr>
          </a:p>
          <a:p>
            <a:pPr lvl="2"/>
            <a:r>
              <a:rPr lang="en-US" dirty="0">
                <a:solidFill>
                  <a:srgbClr val="FFFFFF"/>
                </a:solidFill>
                <a:cs typeface="Garamond"/>
              </a:rPr>
              <a:t>10 full nights NIR spectroscopy </a:t>
            </a:r>
            <a:r>
              <a:rPr lang="en-US" dirty="0" smtClean="0">
                <a:solidFill>
                  <a:srgbClr val="FFFFFF"/>
                </a:solidFill>
                <a:cs typeface="Garamond"/>
              </a:rPr>
              <a:t>- Oct </a:t>
            </a:r>
            <a:r>
              <a:rPr lang="en-US" dirty="0" smtClean="0">
                <a:solidFill>
                  <a:srgbClr val="2BFF31"/>
                </a:solidFill>
                <a:cs typeface="Garamond"/>
              </a:rPr>
              <a:t>24 </a:t>
            </a:r>
            <a:r>
              <a:rPr lang="en-US" dirty="0">
                <a:solidFill>
                  <a:srgbClr val="2BFF31"/>
                </a:solidFill>
                <a:cs typeface="Garamond"/>
              </a:rPr>
              <a:t>and Dec 23 </a:t>
            </a:r>
          </a:p>
          <a:p>
            <a:pPr lvl="1"/>
            <a:r>
              <a:rPr lang="en-US" dirty="0" smtClean="0">
                <a:solidFill>
                  <a:srgbClr val="2BFF31"/>
                </a:solidFill>
              </a:rPr>
              <a:t>Photometry – </a:t>
            </a:r>
            <a:r>
              <a:rPr lang="en-US" dirty="0" smtClean="0">
                <a:solidFill>
                  <a:srgbClr val="FFFFFF"/>
                </a:solidFill>
              </a:rPr>
              <a:t>RATIR, LCO, PAIRITEL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UV</a:t>
            </a:r>
          </a:p>
          <a:p>
            <a:pPr lvl="1"/>
            <a:r>
              <a:rPr lang="en-US" dirty="0" smtClean="0"/>
              <a:t>Spectroscopy – </a:t>
            </a:r>
            <a:r>
              <a:rPr lang="en-US" dirty="0" smtClean="0">
                <a:solidFill>
                  <a:srgbClr val="2BFF31"/>
                </a:solidFill>
              </a:rPr>
              <a:t>Swift, HST</a:t>
            </a:r>
          </a:p>
          <a:p>
            <a:pPr lvl="1"/>
            <a:r>
              <a:rPr lang="en-US" dirty="0" smtClean="0"/>
              <a:t>Photometry – </a:t>
            </a:r>
            <a:r>
              <a:rPr lang="en-US" dirty="0">
                <a:solidFill>
                  <a:srgbClr val="2BFF31"/>
                </a:solidFill>
              </a:rPr>
              <a:t>Swift, HST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_042_sn2006X_rec_p3_fdi_exclude_bad_nnt_galsub_f12_SNR3_mag_l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57745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/>
          <p:cNvSpPr txBox="1"/>
          <p:nvPr/>
        </p:nvSpPr>
        <p:spPr>
          <a:xfrm>
            <a:off x="6135051" y="1913027"/>
            <a:ext cx="2351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2"/>
                </a:solidFill>
                <a:cs typeface="Palatino"/>
              </a:rPr>
              <a:t>NIR Light Curves</a:t>
            </a:r>
          </a:p>
          <a:p>
            <a:pPr algn="r"/>
            <a:r>
              <a:rPr lang="en-US" sz="2400" dirty="0" smtClean="0">
                <a:solidFill>
                  <a:schemeClr val="bg2"/>
                </a:solidFill>
                <a:cs typeface="Palatino"/>
              </a:rPr>
              <a:t>from PAIRITEL</a:t>
            </a:r>
          </a:p>
          <a:p>
            <a:pPr algn="r"/>
            <a:r>
              <a:rPr lang="en-US" sz="2400" dirty="0" smtClean="0">
                <a:solidFill>
                  <a:schemeClr val="bg2"/>
                </a:solidFill>
                <a:cs typeface="Palatino"/>
              </a:rPr>
              <a:t>Andy Friedman</a:t>
            </a:r>
          </a:p>
          <a:p>
            <a:pPr algn="r"/>
            <a:r>
              <a:rPr lang="en-US" sz="2400" dirty="0" err="1" smtClean="0">
                <a:solidFill>
                  <a:schemeClr val="bg2"/>
                </a:solidFill>
                <a:cs typeface="Palatino"/>
              </a:rPr>
              <a:t>CfA</a:t>
            </a:r>
            <a:r>
              <a:rPr lang="en-US" sz="2400" dirty="0" smtClean="0">
                <a:solidFill>
                  <a:schemeClr val="bg2"/>
                </a:solidFill>
                <a:cs typeface="Palatino"/>
              </a:rPr>
              <a:t>/MIT </a:t>
            </a:r>
          </a:p>
        </p:txBody>
      </p:sp>
    </p:spTree>
    <p:extLst>
      <p:ext uri="{BB962C8B-B14F-4D97-AF65-F5344CB8AC3E}">
        <p14:creationId xmlns:p14="http://schemas.microsoft.com/office/powerpoint/2010/main" val="8515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6" descr="ratir_ind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6" y="1239838"/>
            <a:ext cx="27543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3984"/>
            <a:ext cx="8229600" cy="989246"/>
          </a:xfrm>
        </p:spPr>
        <p:txBody>
          <a:bodyPr/>
          <a:lstStyle/>
          <a:p>
            <a:pPr eaLnBrk="1" hangingPunct="1"/>
            <a:r>
              <a:rPr lang="en-US" dirty="0" smtClean="0"/>
              <a:t>RATIR Light Curves</a:t>
            </a:r>
          </a:p>
        </p:txBody>
      </p:sp>
      <p:pic>
        <p:nvPicPr>
          <p:cNvPr id="53253" name="Picture 8" descr="DSCN19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71463" y="3068638"/>
            <a:ext cx="274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18"/>
          <p:cNvSpPr txBox="1">
            <a:spLocks noChangeArrowheads="1"/>
          </p:cNvSpPr>
          <p:nvPr/>
        </p:nvSpPr>
        <p:spPr bwMode="auto">
          <a:xfrm>
            <a:off x="271491" y="5468161"/>
            <a:ext cx="5595826" cy="138983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154" tIns="45579" rIns="91154" bIns="45579">
            <a:prstTxWarp prst="textNoShape">
              <a:avLst/>
            </a:prstTxWarp>
            <a:spAutoFit/>
          </a:bodyPr>
          <a:lstStyle/>
          <a:p>
            <a:pPr marL="455825" indent="-455825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en-US" sz="2000" dirty="0">
                <a:solidFill>
                  <a:srgbClr val="000000"/>
                </a:solidFill>
                <a:latin typeface="Garamond"/>
                <a:cs typeface="Garamond"/>
              </a:rPr>
              <a:t>Great weather and seeing (~0.8-1 </a:t>
            </a:r>
            <a:r>
              <a:rPr lang="en-US" sz="2000" dirty="0" err="1">
                <a:solidFill>
                  <a:srgbClr val="000000"/>
                </a:solidFill>
                <a:latin typeface="Garamond"/>
                <a:cs typeface="Garamond"/>
              </a:rPr>
              <a:t>arcsec</a:t>
            </a:r>
            <a:r>
              <a:rPr lang="en-US" sz="2000" dirty="0">
                <a:solidFill>
                  <a:srgbClr val="000000"/>
                </a:solidFill>
                <a:latin typeface="Garamond"/>
                <a:cs typeface="Garamond"/>
              </a:rPr>
              <a:t>)</a:t>
            </a:r>
          </a:p>
          <a:p>
            <a:pPr marL="455825" indent="-455825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en-US" sz="2000" dirty="0">
                <a:solidFill>
                  <a:srgbClr val="000000"/>
                </a:solidFill>
                <a:latin typeface="Garamond"/>
                <a:cs typeface="Garamond"/>
              </a:rPr>
              <a:t>Full </a:t>
            </a:r>
            <a:r>
              <a:rPr lang="en-US" sz="2000" dirty="0" err="1">
                <a:solidFill>
                  <a:srgbClr val="000000"/>
                </a:solidFill>
                <a:latin typeface="Garamond"/>
                <a:cs typeface="Garamond"/>
              </a:rPr>
              <a:t>roboticization</a:t>
            </a:r>
            <a:r>
              <a:rPr lang="en-US" sz="2000" dirty="0">
                <a:solidFill>
                  <a:srgbClr val="000000"/>
                </a:solidFill>
                <a:latin typeface="Garamond"/>
                <a:cs typeface="Garamond"/>
              </a:rPr>
              <a:t> and quick-response capabilities</a:t>
            </a:r>
          </a:p>
          <a:p>
            <a:pPr marL="455825" indent="-455825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en-US" sz="2000" dirty="0">
                <a:solidFill>
                  <a:srgbClr val="000000"/>
                </a:solidFill>
                <a:latin typeface="Garamond"/>
                <a:cs typeface="Garamond"/>
              </a:rPr>
              <a:t>100% dedication to instrument</a:t>
            </a:r>
          </a:p>
          <a:p>
            <a:pPr marL="455825" indent="-455825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en-US" sz="2000" dirty="0">
                <a:solidFill>
                  <a:srgbClr val="000000"/>
                </a:solidFill>
                <a:latin typeface="Garamond"/>
                <a:cs typeface="Garamond"/>
              </a:rPr>
              <a:t>Simultaneous Vis/IR photometry</a:t>
            </a:r>
          </a:p>
        </p:txBody>
      </p:sp>
      <p:sp>
        <p:nvSpPr>
          <p:cNvPr id="53255" name="Text Box 5"/>
          <p:cNvSpPr txBox="1">
            <a:spLocks noChangeArrowheads="1"/>
          </p:cNvSpPr>
          <p:nvPr/>
        </p:nvSpPr>
        <p:spPr bwMode="auto">
          <a:xfrm>
            <a:off x="457228" y="1323975"/>
            <a:ext cx="1945809" cy="39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54" tIns="45579" rIns="91154" bIns="45579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Garamond"/>
              </a:rPr>
              <a:t>“RATIR First Light,” Butler+12</a:t>
            </a:r>
          </a:p>
          <a:p>
            <a:r>
              <a:rPr lang="en-US" sz="1000" dirty="0">
                <a:solidFill>
                  <a:srgbClr val="FFFF00"/>
                </a:solidFill>
                <a:latin typeface="Garamond"/>
              </a:rPr>
              <a:t>“IR Detector Subsystem,” ODF+12</a:t>
            </a:r>
          </a:p>
        </p:txBody>
      </p:sp>
      <p:pic>
        <p:nvPicPr>
          <p:cNvPr id="16" name="Picture 8" descr="dark_sky"/>
          <p:cNvPicPr>
            <a:picLocks noChangeAspect="1" noChangeArrowheads="1"/>
          </p:cNvPicPr>
          <p:nvPr/>
        </p:nvPicPr>
        <p:blipFill>
          <a:blip r:embed="rId5"/>
          <a:srcRect l="6232" t="42923" r="21257"/>
          <a:stretch>
            <a:fillRect/>
          </a:stretch>
        </p:blipFill>
        <p:spPr bwMode="auto">
          <a:xfrm>
            <a:off x="3014691" y="1259612"/>
            <a:ext cx="3678165" cy="221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13ej_fb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443" y="3474421"/>
            <a:ext cx="2302817" cy="2036539"/>
          </a:xfrm>
          <a:prstGeom prst="rect">
            <a:avLst/>
          </a:prstGeom>
        </p:spPr>
      </p:pic>
      <p:pic>
        <p:nvPicPr>
          <p:cNvPr id="19" name="Picture 92" descr="lightruve_13ej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2909" y="3474394"/>
            <a:ext cx="3566997" cy="254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84521" y="744426"/>
            <a:ext cx="7438605" cy="461665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lang="en-US" sz="2400" dirty="0" err="1">
                <a:solidFill>
                  <a:srgbClr val="FFFFFF"/>
                </a:solidFill>
                <a:latin typeface="Garamond"/>
                <a:cs typeface="Garamond"/>
              </a:rPr>
              <a:t>Reionization</a:t>
            </a:r>
            <a:r>
              <a:rPr lang="en-US" sz="2400" dirty="0">
                <a:solidFill>
                  <a:srgbClr val="FFFFFF"/>
                </a:solidFill>
                <a:latin typeface="Garamond"/>
                <a:cs typeface="Garamond"/>
              </a:rPr>
              <a:t> and Transients Infrared Camera/Telescope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0670" y="1893818"/>
            <a:ext cx="13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Palatino"/>
                <a:cs typeface="Palatino"/>
              </a:rPr>
              <a:t>Ori</a:t>
            </a:r>
            <a:r>
              <a:rPr lang="en-US" sz="2400" dirty="0" smtClean="0">
                <a:latin typeface="Palatino"/>
                <a:cs typeface="Palatino"/>
              </a:rPr>
              <a:t> Fox</a:t>
            </a:r>
          </a:p>
          <a:p>
            <a:r>
              <a:rPr lang="en-US" sz="2400" dirty="0" smtClean="0">
                <a:latin typeface="Palatino"/>
                <a:cs typeface="Palatino"/>
              </a:rPr>
              <a:t>Berkeley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4"/>
          <p:cNvSpPr>
            <a:spLocks noGrp="1" noChangeArrowheads="1"/>
          </p:cNvSpPr>
          <p:nvPr>
            <p:ph type="title"/>
          </p:nvPr>
        </p:nvSpPr>
        <p:spPr>
          <a:xfrm>
            <a:off x="167911" y="127215"/>
            <a:ext cx="523529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solidFill>
                  <a:srgbClr val="FFFFFF"/>
                </a:solidFill>
                <a:cs typeface="Garamond"/>
              </a:rPr>
              <a:t>Late-Time Optical and IR</a:t>
            </a:r>
            <a:br>
              <a:rPr lang="en-US" sz="4000" dirty="0">
                <a:solidFill>
                  <a:srgbClr val="FFFFFF"/>
                </a:solidFill>
                <a:cs typeface="Garamond"/>
              </a:rPr>
            </a:br>
            <a:r>
              <a:rPr lang="en-US" dirty="0" smtClean="0">
                <a:solidFill>
                  <a:srgbClr val="FFFFFF"/>
                </a:solidFill>
                <a:cs typeface="Garamond"/>
              </a:rPr>
              <a:t>Emission in </a:t>
            </a:r>
            <a:r>
              <a:rPr lang="en-US" dirty="0" err="1" smtClean="0">
                <a:solidFill>
                  <a:srgbClr val="FFFFFF"/>
                </a:solidFill>
                <a:cs typeface="Garamond"/>
              </a:rPr>
              <a:t>SNe</a:t>
            </a:r>
            <a:r>
              <a:rPr lang="en-US" dirty="0" smtClean="0">
                <a:solidFill>
                  <a:srgbClr val="FFFFFF"/>
                </a:solidFill>
                <a:cs typeface="Garamond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cs typeface="Garamond"/>
              </a:rPr>
              <a:t>IIn</a:t>
            </a:r>
            <a:endParaRPr lang="en-US" dirty="0">
              <a:solidFill>
                <a:srgbClr val="FFFFFF"/>
              </a:solidFill>
              <a:cs typeface="Garamond"/>
            </a:endParaRPr>
          </a:p>
        </p:txBody>
      </p:sp>
      <p:pic>
        <p:nvPicPr>
          <p:cNvPr id="35848" name="Picture 10" descr="late_time_spectra_highres.jpg"/>
          <p:cNvPicPr>
            <a:picLocks noChangeAspect="1"/>
          </p:cNvPicPr>
          <p:nvPr/>
        </p:nvPicPr>
        <p:blipFill>
          <a:blip r:embed="rId3"/>
          <a:srcRect l="11885" t="2845" r="2098" b="3493"/>
          <a:stretch>
            <a:fillRect/>
          </a:stretch>
        </p:blipFill>
        <p:spPr bwMode="auto">
          <a:xfrm>
            <a:off x="5868990" y="1179514"/>
            <a:ext cx="3135123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sn_illustration"/>
          <p:cNvPicPr>
            <a:picLocks noChangeAspect="1" noChangeArrowheads="1"/>
          </p:cNvPicPr>
          <p:nvPr/>
        </p:nvPicPr>
        <p:blipFill>
          <a:blip r:embed="rId4"/>
          <a:srcRect l="35406" t="6296" b="7147"/>
          <a:stretch>
            <a:fillRect/>
          </a:stretch>
        </p:blipFill>
        <p:spPr bwMode="auto">
          <a:xfrm>
            <a:off x="167911" y="1462889"/>
            <a:ext cx="3851209" cy="477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6421438" y="3294382"/>
            <a:ext cx="1061357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54" tIns="45579" rIns="91154" bIns="45579">
            <a:prstTxWarp prst="textNoShape">
              <a:avLst/>
            </a:prstTxWarp>
          </a:bodyPr>
          <a:lstStyle/>
          <a:p>
            <a:pPr marL="341869" indent="-341869"/>
            <a:r>
              <a:rPr lang="en-US" sz="1400" dirty="0">
                <a:solidFill>
                  <a:srgbClr val="0000FF"/>
                </a:solidFill>
                <a:latin typeface="Arial Italic" pitchFamily="-111" charset="0"/>
              </a:rPr>
              <a:t>SN 2005ip</a:t>
            </a:r>
          </a:p>
        </p:txBody>
      </p:sp>
      <p:pic>
        <p:nvPicPr>
          <p:cNvPr id="14" name="Picture 18" descr="05ip_spitzer_fi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0263" y="2610781"/>
            <a:ext cx="5165278" cy="369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3608700" y="3297703"/>
            <a:ext cx="10395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54" tIns="45579" rIns="91154" bIns="4557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FFFFFF"/>
                </a:solidFill>
                <a:latin typeface="Garamond"/>
              </a:rPr>
              <a:t>ODF+10</a:t>
            </a:r>
            <a:endParaRPr lang="en-US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5138" y="1803096"/>
            <a:ext cx="116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Palatino"/>
                <a:cs typeface="Palatino"/>
              </a:rPr>
              <a:t>Dust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0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7"/>
          <p:cNvSpPr>
            <a:spLocks noChangeArrowheads="1"/>
          </p:cNvSpPr>
          <p:nvPr/>
        </p:nvSpPr>
        <p:spPr bwMode="auto">
          <a:xfrm>
            <a:off x="266700" y="1260475"/>
            <a:ext cx="8610600" cy="4495800"/>
          </a:xfrm>
          <a:prstGeom prst="roundRect">
            <a:avLst>
              <a:gd name="adj" fmla="val 4111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91154" tIns="45579" rIns="91154" bIns="45579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457210" y="274641"/>
            <a:ext cx="8229600" cy="862171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SNe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Ia</a:t>
            </a:r>
            <a:r>
              <a:rPr lang="en-US" dirty="0" smtClean="0">
                <a:solidFill>
                  <a:srgbClr val="FFFFFF"/>
                </a:solidFill>
              </a:rPr>
              <a:t>-CSM 2002ic and 2005gj</a:t>
            </a:r>
          </a:p>
        </p:txBody>
      </p:sp>
      <p:pic>
        <p:nvPicPr>
          <p:cNvPr id="39940" name="Picture 5" descr="05gj_spitzer_s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2805" y="1260504"/>
            <a:ext cx="29829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02ic_spitzer_s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5" y="3356004"/>
            <a:ext cx="298291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 descr="02ic_05gj_spitzer_lightcurv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8313" y="2401917"/>
            <a:ext cx="2982912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Content Placeholder 3" descr="05gj_spitzer.jpg"/>
          <p:cNvPicPr>
            <a:picLocks noGrp="1" noChangeAspect="1"/>
          </p:cNvPicPr>
          <p:nvPr>
            <p:ph idx="1"/>
          </p:nvPr>
        </p:nvPicPr>
        <p:blipFill>
          <a:blip r:embed="rId6"/>
          <a:srcRect l="-15157" r="-15157"/>
          <a:stretch>
            <a:fillRect/>
          </a:stretch>
        </p:blipFill>
        <p:spPr>
          <a:xfrm>
            <a:off x="-79375" y="1258890"/>
            <a:ext cx="3544888" cy="2133600"/>
          </a:xfrm>
        </p:spPr>
      </p:pic>
      <p:pic>
        <p:nvPicPr>
          <p:cNvPr id="39945" name="Picture 4" descr="02ic_spitze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963" y="3356004"/>
            <a:ext cx="2716212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6"/>
          <p:cNvSpPr txBox="1">
            <a:spLocks noChangeArrowheads="1"/>
          </p:cNvSpPr>
          <p:nvPr/>
        </p:nvSpPr>
        <p:spPr bwMode="auto">
          <a:xfrm>
            <a:off x="1600200" y="51816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54" tIns="45579" rIns="91154" bIns="45579">
            <a:prstTxWarp prst="textNoShape">
              <a:avLst/>
            </a:prstTxWarp>
          </a:bodyPr>
          <a:lstStyle/>
          <a:p>
            <a:pPr marL="341869" indent="-341869"/>
            <a:r>
              <a:rPr lang="en-US" sz="1000" b="1">
                <a:solidFill>
                  <a:srgbClr val="FF8000"/>
                </a:solidFill>
                <a:latin typeface="Garamond"/>
              </a:rPr>
              <a:t>Spitzer False Color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tint val="75000"/>
                  </a:srgbClr>
                </a:solidFill>
              </a:rPr>
              <a:t>Marion – CSP II Meeting</a:t>
            </a: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3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UVexplosionSNe_hiresblackwithsa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91"/>
            <a:ext cx="9144000" cy="653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8159" y="1"/>
            <a:ext cx="9469441" cy="594783"/>
          </a:xfrm>
        </p:spPr>
        <p:txBody>
          <a:bodyPr/>
          <a:lstStyle/>
          <a:p>
            <a:pPr>
              <a:defRPr/>
            </a:pPr>
            <a:r>
              <a:rPr lang="en-US" sz="2800" b="0" dirty="0">
                <a:solidFill>
                  <a:schemeClr val="bg1"/>
                </a:solidFill>
                <a:latin typeface="Garamond"/>
                <a:cs typeface="Garamond"/>
              </a:rPr>
              <a:t>A Swift Explosion in the number of </a:t>
            </a:r>
            <a:r>
              <a:rPr lang="en-US" sz="2800" b="0" dirty="0" err="1">
                <a:solidFill>
                  <a:schemeClr val="bg1"/>
                </a:solidFill>
                <a:latin typeface="Garamond"/>
                <a:cs typeface="Garamond"/>
              </a:rPr>
              <a:t>SNe</a:t>
            </a:r>
            <a:r>
              <a:rPr lang="en-US" sz="2800" b="0" dirty="0">
                <a:solidFill>
                  <a:schemeClr val="bg1"/>
                </a:solidFill>
                <a:latin typeface="Garamond"/>
                <a:cs typeface="Garamond"/>
              </a:rPr>
              <a:t> observed in the UV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0272E70B-6FC8-6C4D-9B5F-1F314102543F}" type="slidenum">
              <a:rPr lang="en-US" smtClean="0">
                <a:cs typeface="Arial"/>
              </a:rPr>
              <a:pPr>
                <a:defRPr/>
              </a:pPr>
              <a:t>44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0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0" dirty="0" smtClean="0">
                <a:latin typeface="Garamond"/>
                <a:cs typeface="Garamond"/>
              </a:rPr>
              <a:t>High Quality HST UV Spectral Series UVOT </a:t>
            </a:r>
            <a:r>
              <a:rPr lang="en-US" b="0" dirty="0" err="1" smtClean="0">
                <a:latin typeface="Garamond"/>
                <a:cs typeface="Garamond"/>
              </a:rPr>
              <a:t>grism</a:t>
            </a:r>
            <a:endParaRPr lang="en-US" b="0" dirty="0">
              <a:latin typeface="Garamond"/>
              <a:cs typeface="Garamond"/>
            </a:endParaRPr>
          </a:p>
        </p:txBody>
      </p:sp>
      <p:pic>
        <p:nvPicPr>
          <p:cNvPr id="49154" name="Picture 3" descr="Screen Shot 2013-05-13 at 8.0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60" y="1562564"/>
            <a:ext cx="7142400" cy="503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4055229" y="5792235"/>
            <a:ext cx="4443840" cy="38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16" tIns="41407" rIns="82816" bIns="41407">
            <a:spAutoFit/>
          </a:bodyPr>
          <a:lstStyle/>
          <a:p>
            <a:pPr algn="ctr" defTabSz="414081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000" dirty="0" err="1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Mazzali</a:t>
            </a:r>
            <a:r>
              <a:rPr lang="en-US" sz="2000" dirty="0">
                <a:solidFill>
                  <a:srgbClr val="000000"/>
                </a:solidFill>
                <a:latin typeface="Garamond"/>
                <a:ea typeface="ＭＳ Ｐゴシック" charset="0"/>
                <a:cs typeface="Garamond"/>
              </a:rPr>
              <a:t> et al. 2013 arXiv:1305.2356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Arial"/>
              </a:rPr>
              <a:t>Marion – CSP II Meeting</a:t>
            </a:r>
            <a:endParaRPr lang="en-US">
              <a:cs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995D1E8-9202-C442-A244-DABE7CCDDA86}" type="slidenum">
              <a:rPr lang="en-US" smtClean="0">
                <a:cs typeface="Arial"/>
              </a:rPr>
              <a:pPr>
                <a:defRPr/>
              </a:pPr>
              <a:t>45</a:t>
            </a:fld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39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082947" y="259557"/>
            <a:ext cx="4845600" cy="2255413"/>
          </a:xfrm>
        </p:spPr>
        <p:txBody>
          <a:bodyPr tIns="19980"/>
          <a:lstStyle/>
          <a:p>
            <a:pPr eaLnBrk="1">
              <a:tabLst>
                <a:tab pos="652165" algn="l"/>
                <a:tab pos="1304335" algn="l"/>
                <a:tab pos="1956511" algn="l"/>
                <a:tab pos="2608686" algn="l"/>
                <a:tab pos="3260856" algn="l"/>
                <a:tab pos="3913032" algn="l"/>
                <a:tab pos="4565204" algn="l"/>
                <a:tab pos="5217376" algn="l"/>
                <a:tab pos="5869546" algn="l"/>
                <a:tab pos="6521720" algn="l"/>
                <a:tab pos="7173889" algn="l"/>
                <a:tab pos="7826061" algn="l"/>
              </a:tabLst>
              <a:defRPr/>
            </a:pPr>
            <a:r>
              <a:rPr lang="en-US" sz="3600" dirty="0"/>
              <a:t>UV Observations are more sensitive to the </a:t>
            </a:r>
            <a:r>
              <a:rPr lang="en-US" sz="3600" dirty="0" smtClean="0"/>
              <a:t>shock from SN </a:t>
            </a:r>
            <a:r>
              <a:rPr lang="en-US" sz="3600" dirty="0" err="1" smtClean="0"/>
              <a:t>Ia</a:t>
            </a:r>
            <a:r>
              <a:rPr lang="en-US" sz="3600" dirty="0" smtClean="0"/>
              <a:t> interacting with companion</a:t>
            </a:r>
            <a:endParaRPr lang="en-US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12796" y="2796133"/>
            <a:ext cx="3231120" cy="3669585"/>
          </a:xfrm>
        </p:spPr>
        <p:txBody>
          <a:bodyPr/>
          <a:lstStyle/>
          <a:p>
            <a:pPr marL="97259" indent="0" eaLnBrk="1">
              <a:buClr>
                <a:srgbClr val="FFFFFF"/>
              </a:buClr>
              <a:buSzPct val="45000"/>
              <a:tabLst>
                <a:tab pos="652165" algn="l"/>
                <a:tab pos="1304335" algn="l"/>
                <a:tab pos="1956511" algn="l"/>
                <a:tab pos="2608686" algn="l"/>
                <a:tab pos="3260856" algn="l"/>
                <a:tab pos="3913032" algn="l"/>
              </a:tabLst>
              <a:defRPr/>
            </a:pPr>
            <a:r>
              <a:rPr lang="en-US" dirty="0" smtClean="0"/>
              <a:t>Shock emission is brighter in the UV</a:t>
            </a:r>
          </a:p>
          <a:p>
            <a:pPr marL="97259" indent="0" eaLnBrk="1">
              <a:buClr>
                <a:srgbClr val="FFFFFF"/>
              </a:buClr>
              <a:buSzPct val="45000"/>
              <a:tabLst>
                <a:tab pos="652165" algn="l"/>
                <a:tab pos="1304335" algn="l"/>
                <a:tab pos="1956511" algn="l"/>
                <a:tab pos="2608686" algn="l"/>
                <a:tab pos="3260856" algn="l"/>
                <a:tab pos="3913032" algn="l"/>
              </a:tabLst>
              <a:defRPr/>
            </a:pPr>
            <a:r>
              <a:rPr lang="en-US" dirty="0" smtClean="0"/>
              <a:t>SN emission is fainter in the UV </a:t>
            </a:r>
          </a:p>
          <a:p>
            <a:pPr marL="97259" indent="0" eaLnBrk="1">
              <a:buClr>
                <a:srgbClr val="FFFFFF"/>
              </a:buClr>
              <a:buSzPct val="45000"/>
              <a:tabLst>
                <a:tab pos="652165" algn="l"/>
                <a:tab pos="1304335" algn="l"/>
                <a:tab pos="1956511" algn="l"/>
                <a:tab pos="2608686" algn="l"/>
                <a:tab pos="3260856" algn="l"/>
                <a:tab pos="3913032" algn="l"/>
              </a:tabLst>
              <a:defRPr/>
            </a:pPr>
            <a:r>
              <a:rPr lang="en-US" dirty="0" smtClean="0"/>
              <a:t>Larger companions &gt; larger separation  &gt; brighter luminosity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8"/>
          <a:stretch>
            <a:fillRect/>
          </a:stretch>
        </p:blipFill>
        <p:spPr bwMode="auto">
          <a:xfrm>
            <a:off x="152642" y="405690"/>
            <a:ext cx="3841920" cy="566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6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073602" y="5069333"/>
            <a:ext cx="127152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071" tIns="48718" rIns="81071" bIns="40541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pPr defTabSz="411897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dirty="0" err="1" smtClean="0">
                <a:solidFill>
                  <a:srgbClr val="FFFFFF"/>
                </a:solidFill>
                <a:latin typeface="Garamond"/>
              </a:rPr>
              <a:t>Kasen</a:t>
            </a:r>
            <a:r>
              <a:rPr lang="en-US" dirty="0" smtClean="0">
                <a:solidFill>
                  <a:srgbClr val="FFFFFF"/>
                </a:solidFill>
                <a:latin typeface="Garamond"/>
              </a:rPr>
              <a:t> 2010</a:t>
            </a:r>
          </a:p>
        </p:txBody>
      </p:sp>
      <p:sp>
        <p:nvSpPr>
          <p:cNvPr id="286726" name="TextBox 6"/>
          <p:cNvSpPr txBox="1">
            <a:spLocks noChangeArrowheads="1"/>
          </p:cNvSpPr>
          <p:nvPr/>
        </p:nvSpPr>
        <p:spPr bwMode="auto">
          <a:xfrm>
            <a:off x="1134641" y="6090932"/>
            <a:ext cx="1666249" cy="4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370" tIns="41187" rIns="82370" bIns="41187">
            <a:spAutoFit/>
          </a:bodyPr>
          <a:lstStyle/>
          <a:p>
            <a:pPr defTabSz="411897" fontAlgn="base" hangingPunct="0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00" dirty="0" err="1">
                <a:solidFill>
                  <a:srgbClr val="FFFFFF"/>
                </a:solidFill>
                <a:latin typeface="Garamond"/>
                <a:ea typeface="ＭＳ Ｐゴシック" charset="0"/>
                <a:cs typeface="ＭＳ Ｐゴシック" charset="0"/>
              </a:rPr>
              <a:t>Kasen</a:t>
            </a:r>
            <a:r>
              <a:rPr lang="en-US" sz="2500" dirty="0">
                <a:solidFill>
                  <a:srgbClr val="FFFFFF"/>
                </a:solidFill>
                <a:latin typeface="Garamond"/>
                <a:ea typeface="ＭＳ Ｐゴシック" charset="0"/>
                <a:cs typeface="ＭＳ Ｐゴシック" charset="0"/>
              </a:rPr>
              <a:t> 2010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811F48D-D0AE-5942-8F39-ECBD76C226A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969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"/>
            <a:ext cx="9144000" cy="802165"/>
          </a:xfrm>
        </p:spPr>
        <p:txBody>
          <a:bodyPr tIns="19984"/>
          <a:lstStyle/>
          <a:p>
            <a:pPr eaLnBrk="1">
              <a:tabLst>
                <a:tab pos="652301" algn="l"/>
                <a:tab pos="1304607" algn="l"/>
                <a:tab pos="1956917" algn="l"/>
                <a:tab pos="2609227" algn="l"/>
                <a:tab pos="3261532" algn="l"/>
                <a:tab pos="3913843" algn="l"/>
                <a:tab pos="4566151" algn="l"/>
                <a:tab pos="5218458" algn="l"/>
                <a:tab pos="5870763" algn="l"/>
                <a:tab pos="6523073" algn="l"/>
                <a:tab pos="7175377" algn="l"/>
                <a:tab pos="7827683" algn="l"/>
              </a:tabLst>
              <a:defRPr/>
            </a:pPr>
            <a:r>
              <a:rPr lang="en-US" sz="3600" dirty="0" smtClean="0"/>
              <a:t>No Evidence </a:t>
            </a:r>
            <a:r>
              <a:rPr lang="en-US" sz="3600" dirty="0"/>
              <a:t>for a Binary Companion in SN </a:t>
            </a:r>
            <a:r>
              <a:rPr lang="en-US" sz="3600" dirty="0" err="1"/>
              <a:t>Ia</a:t>
            </a:r>
            <a:endParaRPr lang="en-US" sz="3600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8227" y="4931847"/>
            <a:ext cx="8440429" cy="2835658"/>
          </a:xfrm>
          <a:solidFill>
            <a:schemeClr val="tx1"/>
          </a:solidFill>
        </p:spPr>
        <p:txBody>
          <a:bodyPr/>
          <a:lstStyle/>
          <a:p>
            <a:pPr marL="389105" indent="-291829" eaLnBrk="1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652301" algn="l"/>
                <a:tab pos="1304607" algn="l"/>
                <a:tab pos="1956917" algn="l"/>
                <a:tab pos="2609227" algn="l"/>
                <a:tab pos="3261532" algn="l"/>
                <a:tab pos="3913843" algn="l"/>
                <a:tab pos="4566151" algn="l"/>
                <a:tab pos="5218458" algn="l"/>
                <a:tab pos="5870763" algn="l"/>
                <a:tab pos="6523073" algn="l"/>
                <a:tab pos="7175377" algn="l"/>
                <a:tab pos="7827683" algn="l"/>
                <a:tab pos="8479993" algn="l"/>
              </a:tabLst>
              <a:defRPr/>
            </a:pPr>
            <a:r>
              <a:rPr lang="en-US" sz="2400" dirty="0"/>
              <a:t>Hayden et al. (2010) searched for shocks in 108 SDSS </a:t>
            </a:r>
            <a:r>
              <a:rPr lang="en-US" sz="2400" dirty="0" err="1" smtClean="0"/>
              <a:t>SNe</a:t>
            </a:r>
            <a:r>
              <a:rPr lang="en-US" sz="2400" dirty="0" smtClean="0"/>
              <a:t> without </a:t>
            </a:r>
            <a:r>
              <a:rPr lang="en-US" sz="2400" dirty="0"/>
              <a:t>seeing the optical bump expected for 10% of </a:t>
            </a:r>
            <a:r>
              <a:rPr lang="en-US" sz="2400" dirty="0" err="1" smtClean="0"/>
              <a:t>SNe</a:t>
            </a:r>
            <a:endParaRPr lang="en-US" sz="2400" dirty="0"/>
          </a:p>
          <a:p>
            <a:pPr marL="389105" indent="-291829" eaLnBrk="1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652301" algn="l"/>
                <a:tab pos="1304607" algn="l"/>
                <a:tab pos="1956917" algn="l"/>
                <a:tab pos="2609227" algn="l"/>
                <a:tab pos="3261532" algn="l"/>
                <a:tab pos="3913843" algn="l"/>
                <a:tab pos="4566151" algn="l"/>
                <a:tab pos="5218458" algn="l"/>
                <a:tab pos="5870763" algn="l"/>
                <a:tab pos="6523073" algn="l"/>
                <a:tab pos="7175377" algn="l"/>
                <a:tab pos="7827683" algn="l"/>
                <a:tab pos="8479993" algn="l"/>
              </a:tabLst>
              <a:defRPr/>
            </a:pPr>
            <a:r>
              <a:rPr lang="en-US" sz="2400" dirty="0"/>
              <a:t>See also Tucker et al. (2011),  </a:t>
            </a:r>
            <a:r>
              <a:rPr lang="en-US" sz="2400" dirty="0" err="1"/>
              <a:t>Bianco</a:t>
            </a:r>
            <a:r>
              <a:rPr lang="en-US" sz="2400" dirty="0"/>
              <a:t> et al</a:t>
            </a:r>
            <a:r>
              <a:rPr lang="en-US" sz="2400" dirty="0" smtClean="0"/>
              <a:t>., </a:t>
            </a:r>
            <a:r>
              <a:rPr lang="en-US" sz="2400" dirty="0" err="1" smtClean="0"/>
              <a:t>Ganeshalingham</a:t>
            </a:r>
            <a:r>
              <a:rPr lang="en-US" sz="2400" dirty="0" smtClean="0"/>
              <a:t> </a:t>
            </a:r>
            <a:r>
              <a:rPr lang="en-US" sz="2400" dirty="0"/>
              <a:t>et al., probably a few others</a:t>
            </a:r>
          </a:p>
          <a:p>
            <a:pPr marL="389105" indent="-291829" eaLnBrk="1"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652301" algn="l"/>
                <a:tab pos="1304607" algn="l"/>
                <a:tab pos="1956917" algn="l"/>
                <a:tab pos="2609227" algn="l"/>
                <a:tab pos="3261532" algn="l"/>
                <a:tab pos="3913843" algn="l"/>
                <a:tab pos="4566151" algn="l"/>
                <a:tab pos="5218458" algn="l"/>
                <a:tab pos="5870763" algn="l"/>
                <a:tab pos="6523073" algn="l"/>
                <a:tab pos="7175377" algn="l"/>
                <a:tab pos="7827683" algn="l"/>
                <a:tab pos="8479993" algn="l"/>
              </a:tabLst>
              <a:defRPr/>
            </a:pPr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6" y="802171"/>
            <a:ext cx="8090888" cy="402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9211" y="3606976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Garamond"/>
                <a:cs typeface="Garamond"/>
              </a:rPr>
              <a:t>Data</a:t>
            </a:r>
            <a:endParaRPr lang="en-US" sz="2800" dirty="0">
              <a:latin typeface="Garamond"/>
              <a:cs typeface="Garamo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2537" y="3606976"/>
            <a:ext cx="156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Simulations</a:t>
            </a:r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811F48D-D0AE-5942-8F39-ECBD76C226A0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4503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1" y="0"/>
            <a:ext cx="8226720" cy="871292"/>
          </a:xfrm>
        </p:spPr>
        <p:txBody>
          <a:bodyPr/>
          <a:lstStyle/>
          <a:p>
            <a:pPr eaLnBrk="1">
              <a:defRPr/>
            </a:pPr>
            <a:r>
              <a:rPr lang="en-US" dirty="0" smtClean="0"/>
              <a:t>SN2012cg – early shock bump?</a:t>
            </a:r>
          </a:p>
        </p:txBody>
      </p:sp>
      <p:pic>
        <p:nvPicPr>
          <p:cNvPr id="328706" name="Picture 2" descr="Screen Shot 2013-04-09 at 11.0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047"/>
            <a:ext cx="9144000" cy="641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811F48D-D0AE-5942-8F39-ECBD76C226A0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1" y="21603"/>
            <a:ext cx="8226720" cy="780562"/>
          </a:xfrm>
        </p:spPr>
        <p:txBody>
          <a:bodyPr/>
          <a:lstStyle/>
          <a:p>
            <a:pPr eaLnBrk="1">
              <a:defRPr/>
            </a:pPr>
            <a:r>
              <a:rPr lang="en-US" dirty="0" smtClean="0"/>
              <a:t>Is the bump unique? Is it a shock?</a:t>
            </a:r>
          </a:p>
        </p:txBody>
      </p:sp>
      <p:pic>
        <p:nvPicPr>
          <p:cNvPr id="329730" name="Picture 5" descr="Screen Shot 2013-04-09 at 2.5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594"/>
            <a:ext cx="9144000" cy="657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ooter Placeholder 1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Marion – CSP II Meeting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811F48D-D0AE-5942-8F39-ECBD76C226A0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2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5" y="105225"/>
            <a:ext cx="8199632" cy="707864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Garamond"/>
                <a:cs typeface="Garamond"/>
              </a:rPr>
              <a:t>UVOIR observations of SN </a:t>
            </a:r>
            <a:r>
              <a:rPr lang="en-US" sz="4000" dirty="0" err="1">
                <a:solidFill>
                  <a:srgbClr val="FFFFFF"/>
                </a:solidFill>
                <a:latin typeface="Garamond"/>
                <a:cs typeface="Garamond"/>
              </a:rPr>
              <a:t>IIb</a:t>
            </a:r>
            <a:r>
              <a:rPr lang="en-US" sz="4000" dirty="0">
                <a:solidFill>
                  <a:srgbClr val="FFFFFF"/>
                </a:solidFill>
                <a:latin typeface="Garamond"/>
                <a:cs typeface="Garamond"/>
              </a:rPr>
              <a:t> 2011dh</a:t>
            </a:r>
          </a:p>
        </p:txBody>
      </p:sp>
      <p:pic>
        <p:nvPicPr>
          <p:cNvPr id="7" name="Picture 6" descr="f01.po11d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1" y="813089"/>
            <a:ext cx="3382506" cy="55670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3344477" y="6356397"/>
            <a:ext cx="180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cs typeface="Garamond"/>
              </a:rPr>
              <a:t>Marion et al. 2013</a:t>
            </a:r>
          </a:p>
        </p:txBody>
      </p:sp>
      <p:pic>
        <p:nvPicPr>
          <p:cNvPr id="4" name="Picture 3" descr="f03.pl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73" y="813089"/>
            <a:ext cx="4210108" cy="55433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3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g31_plcb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5" y="204124"/>
            <a:ext cx="6400800" cy="6400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0" y="322042"/>
            <a:ext cx="2819405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FFFF"/>
                </a:solidFill>
                <a:latin typeface="Garamond"/>
                <a:cs typeface="Garamond"/>
              </a:rPr>
              <a:t>SN 2012cg</a:t>
            </a:r>
          </a:p>
          <a:p>
            <a:pPr algn="r"/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Extensive optical LCs &amp; spectra </a:t>
            </a:r>
          </a:p>
          <a:p>
            <a:pPr algn="r"/>
            <a:endParaRPr lang="en-US" sz="36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Possible Interaction with Companion?</a:t>
            </a:r>
          </a:p>
          <a:p>
            <a:pPr algn="r"/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Are KAIT or FLWO data correct?</a:t>
            </a:r>
          </a:p>
          <a:p>
            <a:pPr algn="r"/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Swift supports FLWO</a:t>
            </a:r>
          </a:p>
          <a:p>
            <a:pPr algn="r"/>
            <a:endParaRPr lang="en-US" sz="24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LCOGT??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3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4"/>
          <p:cNvSpPr txBox="1">
            <a:spLocks noChangeArrowheads="1"/>
          </p:cNvSpPr>
          <p:nvPr/>
        </p:nvSpPr>
        <p:spPr bwMode="auto">
          <a:xfrm>
            <a:off x="7510466" y="651352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94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Palatino" charset="0"/>
                <a:cs typeface="Palatino" charset="0"/>
              </a:rPr>
              <a:t> </a:t>
            </a:r>
          </a:p>
        </p:txBody>
      </p:sp>
      <p:pic>
        <p:nvPicPr>
          <p:cNvPr id="65539" name="Picture 4" descr="kasen_06_dispersion_ba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425579"/>
            <a:ext cx="5122863" cy="3659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609601" y="5084766"/>
            <a:ext cx="805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/>
          <a:p>
            <a:pPr algn="ctr" defTabSz="45694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Observed H-band scatter is consistent with theoretical predictions, and is comparable to the scatter in optical data </a:t>
            </a:r>
            <a:r>
              <a:rPr lang="en-US" sz="2400" i="1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after</a:t>
            </a:r>
            <a:r>
              <a:rPr lang="en-US" sz="2400">
                <a:solidFill>
                  <a:srgbClr val="FFFFFF"/>
                </a:solidFill>
                <a:latin typeface="Palatino" charset="0"/>
                <a:ea typeface="ＭＳ Ｐゴシック" charset="0"/>
                <a:cs typeface="Palatino" charset="0"/>
              </a:rPr>
              <a:t> correction for light curve shape.</a:t>
            </a:r>
          </a:p>
        </p:txBody>
      </p:sp>
      <p:pic>
        <p:nvPicPr>
          <p:cNvPr id="65541" name="Picture 5" descr="hband_w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425575"/>
            <a:ext cx="365125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1800226" y="1025525"/>
            <a:ext cx="1457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94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Kasen 2006</a:t>
            </a: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6237288" y="1025525"/>
            <a:ext cx="218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694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Palatino" charset="0"/>
                <a:cs typeface="Palatino" charset="0"/>
              </a:rPr>
              <a:t>Wood-Vasey 2008</a:t>
            </a:r>
          </a:p>
        </p:txBody>
      </p:sp>
      <p:sp>
        <p:nvSpPr>
          <p:cNvPr id="65544" name="TextBox 8"/>
          <p:cNvSpPr txBox="1">
            <a:spLocks noChangeArrowheads="1"/>
          </p:cNvSpPr>
          <p:nvPr/>
        </p:nvSpPr>
        <p:spPr bwMode="auto">
          <a:xfrm>
            <a:off x="974729" y="71440"/>
            <a:ext cx="7280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694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SN </a:t>
            </a:r>
            <a:r>
              <a:rPr lang="en-US" sz="2800" dirty="0" err="1">
                <a:solidFill>
                  <a:srgbClr val="FFFFFF"/>
                </a:solidFill>
                <a:latin typeface="Palatino" charset="0"/>
                <a:cs typeface="Palatino" charset="0"/>
              </a:rPr>
              <a:t>Ia</a:t>
            </a:r>
            <a:r>
              <a:rPr lang="en-US" sz="2800" dirty="0">
                <a:solidFill>
                  <a:srgbClr val="FFFFFF"/>
                </a:solidFill>
                <a:latin typeface="Palatino" charset="0"/>
                <a:cs typeface="Palatino" charset="0"/>
              </a:rPr>
              <a:t> are better standard candles in the NIR than they are in the optical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617538" cy="457200"/>
          </a:xfrm>
          <a:prstGeom prst="rect">
            <a:avLst/>
          </a:prstGeom>
        </p:spPr>
        <p:txBody>
          <a:bodyPr/>
          <a:lstStyle/>
          <a:p>
            <a:fld id="{9D4D743F-748B-F140-A993-75E22082144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7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88419" name="Picture 4" descr="hubble_optNIR_CfA+CSP.pdf                                      00000FA2robert                         C54A261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8" b="21211"/>
          <a:stretch>
            <a:fillRect/>
          </a:stretch>
        </p:blipFill>
        <p:spPr bwMode="auto">
          <a:xfrm>
            <a:off x="685800" y="1219200"/>
            <a:ext cx="7772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8967" y="228600"/>
            <a:ext cx="6225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FF"/>
                </a:solidFill>
                <a:latin typeface="Garamond"/>
                <a:cs typeface="Garamond"/>
              </a:rPr>
              <a:t>BayeSN</a:t>
            </a:r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 – simultaneous fits to optical and NIR LC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Reduces scatter in the Hubble Diagram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9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1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45411" name="Picture 4" descr="Pages from Kaisey Models-4.jpg                                 0020E97Frobert                         C54A261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838200"/>
            <a:ext cx="10058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0" y="9018"/>
            <a:ext cx="9144000" cy="14152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0930" tIns="45467" rIns="90930" bIns="45467">
            <a:spAutoFit/>
          </a:bodyPr>
          <a:lstStyle/>
          <a:p>
            <a:pPr algn="ctr" defTabSz="454740">
              <a:spcBef>
                <a:spcPct val="50000"/>
              </a:spcBef>
              <a:defRPr/>
            </a:pPr>
            <a:r>
              <a:rPr lang="en-US" sz="3600" dirty="0" smtClean="0">
                <a:latin typeface="Garamond"/>
              </a:rPr>
              <a:t>RAISIN</a:t>
            </a:r>
          </a:p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 err="1" smtClean="0">
                <a:latin typeface="Garamond"/>
              </a:rPr>
              <a:t>PanSTARRS</a:t>
            </a:r>
            <a:r>
              <a:rPr lang="en-US" sz="2400" dirty="0" smtClean="0">
                <a:latin typeface="Garamond"/>
              </a:rPr>
              <a:t> discovery =&gt; MMT confirmation =&gt; </a:t>
            </a:r>
          </a:p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 smtClean="0">
                <a:latin typeface="Garamond"/>
              </a:rPr>
              <a:t>HST observations in NIR =&gt; improved precision (and accuracy!)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29630" y="2580026"/>
            <a:ext cx="349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/>
                <a:cs typeface="Garamond"/>
              </a:rPr>
              <a:t>Mandel, </a:t>
            </a:r>
            <a:r>
              <a:rPr lang="en-US" dirty="0" smtClean="0">
                <a:latin typeface="Garamond"/>
                <a:cs typeface="Garamond"/>
              </a:rPr>
              <a:t>Narayan &amp; </a:t>
            </a:r>
            <a:r>
              <a:rPr lang="en-US" dirty="0" err="1" smtClean="0">
                <a:latin typeface="Garamond"/>
                <a:cs typeface="Garamond"/>
              </a:rPr>
              <a:t>Kirshner</a:t>
            </a:r>
            <a:r>
              <a:rPr lang="en-US" dirty="0" smtClean="0">
                <a:latin typeface="Garamond"/>
                <a:cs typeface="Garamond"/>
              </a:rPr>
              <a:t> (2011)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65" y="1515000"/>
            <a:ext cx="8198557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At H-band (1.6m) SN </a:t>
            </a:r>
            <a:r>
              <a:rPr lang="en-US" sz="2400" dirty="0" err="1">
                <a:solidFill>
                  <a:prstClr val="black"/>
                </a:solidFill>
                <a:latin typeface="Garamond"/>
                <a:cs typeface="Garamond"/>
              </a:rPr>
              <a:t>Ia</a:t>
            </a:r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 really are standard </a:t>
            </a:r>
            <a:r>
              <a:rPr lang="en-US" sz="2400" dirty="0" smtClean="0">
                <a:solidFill>
                  <a:prstClr val="black"/>
                </a:solidFill>
                <a:latin typeface="Garamond"/>
                <a:cs typeface="Garamond"/>
              </a:rPr>
              <a:t>candles</a:t>
            </a:r>
          </a:p>
          <a:p>
            <a:pPr algn="ctr" defTabSz="454740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  <a:latin typeface="Garamond"/>
                <a:cs typeface="Garamond"/>
              </a:rPr>
              <a:t>(</a:t>
            </a:r>
            <a:r>
              <a:rPr lang="en-US" sz="2400" dirty="0">
                <a:solidFill>
                  <a:prstClr val="black"/>
                </a:solidFill>
                <a:latin typeface="Garamond"/>
                <a:cs typeface="Garamond"/>
              </a:rPr>
              <a:t>and there’s much less trouble with dust!)</a:t>
            </a:r>
          </a:p>
        </p:txBody>
      </p:sp>
    </p:spTree>
    <p:extLst>
      <p:ext uri="{BB962C8B-B14F-4D97-AF65-F5344CB8AC3E}">
        <p14:creationId xmlns:p14="http://schemas.microsoft.com/office/powerpoint/2010/main" val="360150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3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Discovery with </a:t>
            </a:r>
            <a:r>
              <a:rPr lang="en-US" sz="3600" dirty="0" err="1" smtClean="0"/>
              <a:t>PanSTARRS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Get </a:t>
            </a:r>
            <a:r>
              <a:rPr lang="en-US" sz="3600" dirty="0"/>
              <a:t>spectrum with MMT</a:t>
            </a:r>
          </a:p>
        </p:txBody>
      </p:sp>
      <p:pic>
        <p:nvPicPr>
          <p:cNvPr id="3" name="Picture 2" descr="ps1-440162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2077" y="14874"/>
            <a:ext cx="4837922" cy="7772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new_mmt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66544" cy="2066544"/>
          </a:xfrm>
          <a:prstGeom prst="rect">
            <a:avLst/>
          </a:prstGeom>
        </p:spPr>
      </p:pic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Marion – CSP II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0674-431B-7640-9540-7CF215CE9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1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2" y="762002"/>
            <a:ext cx="5791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 photometry</a:t>
            </a:r>
            <a:br>
              <a:rPr lang="en-US" dirty="0" smtClean="0"/>
            </a:br>
            <a:r>
              <a:rPr lang="en-US" dirty="0" smtClean="0"/>
              <a:t>with WFC3 </a:t>
            </a:r>
            <a:endParaRPr lang="en-US" dirty="0"/>
          </a:p>
        </p:txBody>
      </p:sp>
      <p:pic>
        <p:nvPicPr>
          <p:cNvPr id="4" name="Picture 3" descr="ds9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4" t="1" b="55386"/>
          <a:stretch/>
        </p:blipFill>
        <p:spPr>
          <a:xfrm>
            <a:off x="5178012" y="2487638"/>
            <a:ext cx="3173940" cy="2846366"/>
          </a:xfrm>
          <a:prstGeom prst="rect">
            <a:avLst/>
          </a:prstGeom>
        </p:spPr>
      </p:pic>
      <p:pic>
        <p:nvPicPr>
          <p:cNvPr id="5" name="Picture 3" descr="C:\Documents and Settings\clampin\Desktop\9_rel_e03.jpg"/>
          <p:cNvPicPr>
            <a:picLocks noChangeAspect="1" noChangeArrowheads="1"/>
          </p:cNvPicPr>
          <p:nvPr/>
        </p:nvPicPr>
        <p:blipFill>
          <a:blip r:embed="rId4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0"/>
            <a:ext cx="2912209" cy="198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stedGraphic-9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0" r="33260"/>
          <a:stretch/>
        </p:blipFill>
        <p:spPr>
          <a:xfrm>
            <a:off x="807702" y="2362200"/>
            <a:ext cx="3078498" cy="3047998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 bwMode="auto">
          <a:xfrm>
            <a:off x="1524000" y="3352800"/>
            <a:ext cx="1524000" cy="14478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930" tIns="45467" rIns="90930" bIns="45467" numCol="1" rtlCol="0" anchor="t" anchorCtr="0" compatLnSpc="1">
            <a:prstTxWarp prst="textNoShape">
              <a:avLst/>
            </a:prstTxWarp>
          </a:bodyPr>
          <a:lstStyle/>
          <a:p>
            <a:pPr defTabSz="9094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  <a:ea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6858000" y="4038604"/>
            <a:ext cx="609600" cy="990600"/>
          </a:xfrm>
          <a:prstGeom prst="straightConnector1">
            <a:avLst/>
          </a:prstGeom>
          <a:ln w="57150" cmpd="sng">
            <a:solidFill>
              <a:srgbClr val="28C3D2"/>
            </a:solidFill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2" y="5638800"/>
            <a:ext cx="8534400" cy="461154"/>
          </a:xfrm>
          <a:prstGeom prst="rect">
            <a:avLst/>
          </a:prstGeom>
          <a:noFill/>
        </p:spPr>
        <p:txBody>
          <a:bodyPr wrap="square" lIns="90930" tIns="45467" rIns="90930" bIns="45467" rtlCol="0">
            <a:spAutoFit/>
          </a:bodyPr>
          <a:lstStyle/>
          <a:p>
            <a:pPr defTabSz="454740"/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Goal: better knowledge of dark energy by avoiding systematic errors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Marion – CSP II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0674-431B-7640-9540-7CF215CE9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0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AISIN2_plot_m_vs_MJ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54010"/>
            <a:ext cx="8432800" cy="63500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Marion – CSP II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0674-431B-7640-9540-7CF215CE9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47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ISIN2_ps1lc+HST_BayeSN_lcfi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54010"/>
            <a:ext cx="8432800" cy="63500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Marion – CSP II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0674-431B-7640-9540-7CF215CE9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9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aisin_figure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3"/>
            <a:ext cx="9144000" cy="6762364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Marion – CSP II Meeting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D0674-431B-7640-9540-7CF215CE93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7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A_rainbo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579" t="6292" r="4953" b="9783"/>
          <a:stretch/>
        </p:blipFill>
        <p:spPr>
          <a:xfrm>
            <a:off x="5085880" y="3000737"/>
            <a:ext cx="3372323" cy="2498369"/>
          </a:xfrm>
          <a:prstGeom prst="rect">
            <a:avLst/>
          </a:prstGeom>
        </p:spPr>
      </p:pic>
      <p:pic>
        <p:nvPicPr>
          <p:cNvPr id="10" name="Picture 9" descr="hs-2006-30-b-full_coloredit_sma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18" y="3000737"/>
            <a:ext cx="3312951" cy="238532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325349" y="3807401"/>
            <a:ext cx="760528" cy="466472"/>
          </a:xfrm>
          <a:prstGeom prst="rightArrow">
            <a:avLst/>
          </a:prstGeom>
          <a:solidFill>
            <a:srgbClr val="C0504D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5" tIns="45570" rIns="91145" bIns="45570" rtlCol="0" anchor="ctr"/>
          <a:lstStyle/>
          <a:p>
            <a:pPr algn="ctr" defTabSz="455753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39843"/>
            <a:ext cx="9144000" cy="1503029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Garamond"/>
                <a:cs typeface="Garamond"/>
              </a:rPr>
              <a:t>Cas</a:t>
            </a:r>
            <a:r>
              <a:rPr lang="en-US" dirty="0">
                <a:solidFill>
                  <a:srgbClr val="FFFF00"/>
                </a:solidFill>
                <a:latin typeface="Garamond"/>
                <a:cs typeface="Garamond"/>
              </a:rPr>
              <a:t> A in </a:t>
            </a:r>
            <a:r>
              <a:rPr lang="en-US" dirty="0" smtClean="0">
                <a:solidFill>
                  <a:srgbClr val="FFFF00"/>
                </a:solidFill>
                <a:latin typeface="Garamond"/>
                <a:cs typeface="Garamond"/>
              </a:rPr>
              <a:t>3D:</a:t>
            </a:r>
            <a:br>
              <a:rPr lang="en-US" dirty="0" smtClean="0">
                <a:solidFill>
                  <a:srgbClr val="FFFF00"/>
                </a:solidFill>
                <a:latin typeface="Garamond"/>
                <a:cs typeface="Garamond"/>
              </a:rPr>
            </a:br>
            <a:r>
              <a:rPr lang="en-US" sz="3200" dirty="0">
                <a:solidFill>
                  <a:srgbClr val="FF0000"/>
                </a:solidFill>
                <a:cs typeface="Garamond"/>
              </a:rPr>
              <a:t>A Blueprint for Type </a:t>
            </a:r>
            <a:r>
              <a:rPr lang="en-US" sz="3200" dirty="0" err="1" smtClean="0">
                <a:solidFill>
                  <a:srgbClr val="FF0000"/>
                </a:solidFill>
                <a:cs typeface="Garamond"/>
              </a:rPr>
              <a:t>IIb</a:t>
            </a:r>
            <a:r>
              <a:rPr lang="en-US" sz="3200" dirty="0" smtClean="0">
                <a:solidFill>
                  <a:srgbClr val="FF0000"/>
                </a:solidFill>
                <a:cs typeface="Garamond"/>
              </a:rPr>
              <a:t> supernova </a:t>
            </a:r>
            <a:r>
              <a:rPr lang="en-US" sz="3200" dirty="0">
                <a:solidFill>
                  <a:srgbClr val="FF0000"/>
                </a:solidFill>
                <a:cs typeface="Garamond"/>
              </a:rPr>
              <a:t>Explosi</a:t>
            </a:r>
            <a:r>
              <a:rPr lang="en-US" sz="4000" dirty="0">
                <a:solidFill>
                  <a:srgbClr val="FF0000"/>
                </a:solidFill>
                <a:cs typeface="Garamond"/>
              </a:rPr>
              <a:t>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2218" y="5660042"/>
            <a:ext cx="6756678" cy="1077218"/>
          </a:xfrm>
          <a:prstGeom prst="rect">
            <a:avLst/>
          </a:prstGeom>
          <a:noFill/>
        </p:spPr>
        <p:txBody>
          <a:bodyPr wrap="none" lIns="91145" tIns="45570" rIns="91145" bIns="45570" rtlCol="0">
            <a:spAutoFit/>
          </a:bodyPr>
          <a:lstStyle/>
          <a:p>
            <a:pPr algn="ctr" defTabSz="455753"/>
            <a:r>
              <a:rPr lang="en-US" sz="3600" dirty="0">
                <a:solidFill>
                  <a:srgbClr val="FFFF00"/>
                </a:solidFill>
                <a:latin typeface="Garamond"/>
                <a:cs typeface="Garamond"/>
              </a:rPr>
              <a:t>Dan Milisavljevic</a:t>
            </a:r>
          </a:p>
          <a:p>
            <a:pPr algn="ctr" defTabSz="455753"/>
            <a:r>
              <a:rPr lang="en-US" sz="2800" dirty="0">
                <a:solidFill>
                  <a:srgbClr val="C0504D"/>
                </a:solidFill>
                <a:latin typeface="Garamond"/>
                <a:cs typeface="Garamond"/>
              </a:rPr>
              <a:t>Harvard-Smithsonian Center for Astrophysics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41" y="2112185"/>
            <a:ext cx="8710633" cy="523206"/>
          </a:xfrm>
          <a:prstGeom prst="rect">
            <a:avLst/>
          </a:prstGeom>
          <a:noFill/>
        </p:spPr>
        <p:txBody>
          <a:bodyPr wrap="square" lIns="91145" tIns="45570" rIns="91145" bIns="45570" rtlCol="0">
            <a:spAutoFit/>
          </a:bodyPr>
          <a:lstStyle/>
          <a:p>
            <a:pPr algn="ctr" defTabSz="455753"/>
            <a:r>
              <a:rPr lang="en-US" sz="2800" dirty="0">
                <a:solidFill>
                  <a:srgbClr val="FFFFFF"/>
                </a:solidFill>
                <a:latin typeface="Garamond"/>
                <a:cs typeface="Garamond"/>
              </a:rPr>
              <a:t>Neutrinos, fluid instabilities, rotation, and magnetic fields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46946" y="1542872"/>
            <a:ext cx="6256446" cy="584473"/>
          </a:xfrm>
          <a:prstGeom prst="rect">
            <a:avLst/>
          </a:prstGeom>
          <a:noFill/>
        </p:spPr>
        <p:txBody>
          <a:bodyPr wrap="none" lIns="91145" tIns="45570" rIns="91145" bIns="45570" rtlCol="0">
            <a:spAutoFit/>
          </a:bodyPr>
          <a:lstStyle/>
          <a:p>
            <a:pPr defTabSz="455753"/>
            <a:r>
              <a:rPr lang="en-US" sz="3200" dirty="0">
                <a:solidFill>
                  <a:srgbClr val="FFFF00"/>
                </a:solidFill>
                <a:latin typeface="Garamond"/>
                <a:cs typeface="Garamond"/>
              </a:rPr>
              <a:t>Core-Collapse Explosion Mechanisms</a:t>
            </a:r>
          </a:p>
        </p:txBody>
      </p:sp>
    </p:spTree>
    <p:extLst>
      <p:ext uri="{BB962C8B-B14F-4D97-AF65-F5344CB8AC3E}">
        <p14:creationId xmlns:p14="http://schemas.microsoft.com/office/powerpoint/2010/main" val="186181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2.poi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01" y="158797"/>
            <a:ext cx="5740400" cy="6197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4128942" y="6356397"/>
            <a:ext cx="3826026" cy="46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  <a:latin typeface="Garamond"/>
                <a:cs typeface="Garamond"/>
              </a:rPr>
              <a:t>SN </a:t>
            </a:r>
            <a:r>
              <a:rPr lang="en-US" dirty="0" err="1">
                <a:solidFill>
                  <a:srgbClr val="FFFFFF"/>
                </a:solidFill>
                <a:latin typeface="Garamond"/>
                <a:cs typeface="Garamond"/>
              </a:rPr>
              <a:t>IIb</a:t>
            </a:r>
            <a:r>
              <a:rPr lang="en-US" dirty="0">
                <a:solidFill>
                  <a:srgbClr val="FFFFFF"/>
                </a:solidFill>
                <a:latin typeface="Garamond"/>
                <a:cs typeface="Garamond"/>
              </a:rPr>
              <a:t> 2011dh: NIR + optical</a:t>
            </a: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12028" y="832420"/>
            <a:ext cx="2688862" cy="35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4" rIns="91385" bIns="456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NIR spectra identify </a:t>
            </a:r>
            <a:r>
              <a:rPr lang="en-US" sz="2800" dirty="0">
                <a:solidFill>
                  <a:srgbClr val="FFFFFF"/>
                </a:solidFill>
                <a:latin typeface="Garamond"/>
                <a:cs typeface="Garamond"/>
              </a:rPr>
              <a:t>the emergence of Helium</a:t>
            </a:r>
          </a:p>
          <a:p>
            <a:pPr algn="r" eaLnBrk="1" hangingPunct="1"/>
            <a:endParaRPr lang="en-US" sz="280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algn="r" eaLnBrk="1" hangingPunct="1"/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OIR fits temperature </a:t>
            </a:r>
            <a:r>
              <a:rPr lang="en-US" sz="2800" dirty="0">
                <a:solidFill>
                  <a:srgbClr val="FFFFFF"/>
                </a:solidFill>
                <a:latin typeface="Garamond"/>
                <a:cs typeface="Garamond"/>
              </a:rPr>
              <a:t>profiles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9653" y="413008"/>
            <a:ext cx="198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Marion et al. 2013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0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35" y="5919587"/>
            <a:ext cx="3337189" cy="369318"/>
          </a:xfrm>
          <a:prstGeom prst="rect">
            <a:avLst/>
          </a:prstGeom>
          <a:noFill/>
        </p:spPr>
        <p:txBody>
          <a:bodyPr wrap="square" lIns="91145" tIns="45570" rIns="91145" bIns="45570" rtlCol="0">
            <a:spAutoFit/>
          </a:bodyPr>
          <a:lstStyle/>
          <a:p>
            <a:pPr algn="ctr" defTabSz="455753"/>
            <a:r>
              <a:rPr lang="en-US" dirty="0" smtClean="0">
                <a:solidFill>
                  <a:prstClr val="white"/>
                </a:solidFill>
                <a:latin typeface="Garamond"/>
                <a:ea typeface="+mn-ea"/>
                <a:cs typeface="Garamond"/>
              </a:rPr>
              <a:t>Hammer, </a:t>
            </a:r>
            <a:r>
              <a:rPr lang="en-US" dirty="0" err="1" smtClean="0">
                <a:solidFill>
                  <a:prstClr val="white"/>
                </a:solidFill>
                <a:latin typeface="Garamond"/>
                <a:ea typeface="+mn-ea"/>
                <a:cs typeface="Garamond"/>
              </a:rPr>
              <a:t>Janka</a:t>
            </a:r>
            <a:r>
              <a:rPr lang="en-US" dirty="0" smtClean="0">
                <a:solidFill>
                  <a:prstClr val="white"/>
                </a:solidFill>
                <a:latin typeface="Garamond"/>
                <a:ea typeface="+mn-ea"/>
                <a:cs typeface="Garamond"/>
              </a:rPr>
              <a:t>, Muller (2010)</a:t>
            </a:r>
            <a:endParaRPr lang="en-US" dirty="0">
              <a:solidFill>
                <a:prstClr val="white"/>
              </a:solidFill>
              <a:latin typeface="Garamond"/>
              <a:ea typeface="+mn-ea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2" y="177226"/>
            <a:ext cx="8915400" cy="584776"/>
          </a:xfrm>
          <a:prstGeom prst="rect">
            <a:avLst/>
          </a:prstGeom>
          <a:noFill/>
        </p:spPr>
        <p:txBody>
          <a:bodyPr wrap="square" lIns="91145" tIns="45570" rIns="91145" bIns="45570" rtlCol="0">
            <a:spAutoFit/>
          </a:bodyPr>
          <a:lstStyle/>
          <a:p>
            <a:pPr defTabSz="455753"/>
            <a:r>
              <a:rPr lang="en-US" sz="3200" dirty="0">
                <a:solidFill>
                  <a:srgbClr val="FFFF00"/>
                </a:solidFill>
                <a:latin typeface="Garamond"/>
                <a:cs typeface="Garamond"/>
              </a:rPr>
              <a:t>Clues to the Explosion Mechanism</a:t>
            </a:r>
          </a:p>
        </p:txBody>
      </p:sp>
      <p:pic>
        <p:nvPicPr>
          <p:cNvPr id="2" name="casa3d_version2_p0_sphere_ir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2498" y="1794971"/>
            <a:ext cx="4884607" cy="41399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00698" y="825217"/>
            <a:ext cx="6688449" cy="584776"/>
            <a:chOff x="1100666" y="926812"/>
            <a:chExt cx="6688449" cy="584776"/>
          </a:xfrm>
        </p:grpSpPr>
        <p:sp>
          <p:nvSpPr>
            <p:cNvPr id="3" name="TextBox 2"/>
            <p:cNvSpPr txBox="1"/>
            <p:nvPr/>
          </p:nvSpPr>
          <p:spPr>
            <a:xfrm>
              <a:off x="1100666" y="926812"/>
              <a:ext cx="668844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753"/>
              <a:r>
                <a:rPr lang="en-US" sz="3200" baseline="30000" dirty="0">
                  <a:solidFill>
                    <a:srgbClr val="FFFFFF"/>
                  </a:solidFill>
                  <a:latin typeface="Garamond"/>
                  <a:cs typeface="Garamond"/>
                </a:rPr>
                <a:t>56</a:t>
              </a:r>
              <a:r>
                <a:rPr lang="en-US" sz="3200" dirty="0">
                  <a:solidFill>
                    <a:srgbClr val="FFFFFF"/>
                  </a:solidFill>
                  <a:latin typeface="Garamond"/>
                  <a:cs typeface="Garamond"/>
                </a:rPr>
                <a:t>Ni Outflows          Bubbles          Rings</a:t>
              </a: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3569337" y="1053813"/>
              <a:ext cx="778933" cy="38946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753"/>
              <a:endParaRPr lang="en-US">
                <a:solidFill>
                  <a:prstClr val="white"/>
                </a:solidFill>
                <a:latin typeface="Garamond"/>
                <a:cs typeface="Garamond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848494" y="1041402"/>
              <a:ext cx="778933" cy="38946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5753"/>
              <a:endParaRPr lang="en-US">
                <a:solidFill>
                  <a:prstClr val="white"/>
                </a:solidFill>
                <a:latin typeface="Garamond"/>
                <a:cs typeface="Garamond"/>
              </a:endParaRPr>
            </a:p>
          </p:txBody>
        </p:sp>
      </p:grpSp>
      <p:pic>
        <p:nvPicPr>
          <p:cNvPr id="5" name="Picture 4" descr="hammer_3dSNsi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" y="1883710"/>
            <a:ext cx="4020511" cy="40004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0528" y="1509628"/>
            <a:ext cx="2751883" cy="374095"/>
            <a:chOff x="124248" y="1459474"/>
            <a:chExt cx="2751883" cy="374095"/>
          </a:xfrm>
        </p:grpSpPr>
        <p:sp>
          <p:nvSpPr>
            <p:cNvPr id="8" name="TextBox 7"/>
            <p:cNvSpPr txBox="1"/>
            <p:nvPr/>
          </p:nvSpPr>
          <p:spPr>
            <a:xfrm>
              <a:off x="124248" y="1459474"/>
              <a:ext cx="87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753"/>
              <a:r>
                <a:rPr lang="en-US" b="1" dirty="0" smtClean="0">
                  <a:solidFill>
                    <a:srgbClr val="9BBB59"/>
                  </a:solidFill>
                  <a:latin typeface="Calibri"/>
                  <a:ea typeface="+mn-ea"/>
                  <a:cs typeface="+mn-cs"/>
                </a:rPr>
                <a:t>Carbon</a:t>
              </a:r>
              <a:endParaRPr lang="en-US" b="1" dirty="0">
                <a:solidFill>
                  <a:srgbClr val="9BBB59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0530" y="1464237"/>
              <a:ext cx="773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753"/>
              <a:r>
                <a:rPr lang="en-US" b="1" dirty="0" smtClean="0">
                  <a:solidFill>
                    <a:srgbClr val="0000FF"/>
                  </a:solidFill>
                  <a:latin typeface="Calibri"/>
                  <a:ea typeface="+mn-ea"/>
                  <a:cs typeface="+mn-cs"/>
                </a:rPr>
                <a:t>Nickel</a:t>
              </a:r>
              <a:endParaRPr lang="en-US" b="1" dirty="0">
                <a:solidFill>
                  <a:srgbClr val="0000FF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0452" y="1464237"/>
              <a:ext cx="905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5753"/>
              <a:r>
                <a:rPr lang="en-US" b="1" dirty="0" smtClean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Oxygen</a:t>
              </a:r>
              <a:endParaRPr lang="en-US" b="1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58862" y="5473259"/>
            <a:ext cx="3337189" cy="461665"/>
          </a:xfrm>
          <a:prstGeom prst="rect">
            <a:avLst/>
          </a:prstGeom>
          <a:noFill/>
        </p:spPr>
        <p:txBody>
          <a:bodyPr wrap="square" lIns="91145" tIns="45570" rIns="91145" bIns="45570" rtlCol="0">
            <a:spAutoFit/>
          </a:bodyPr>
          <a:lstStyle/>
          <a:p>
            <a:pPr algn="ctr" defTabSz="455753"/>
            <a:r>
              <a:rPr lang="en-US" sz="2400" dirty="0">
                <a:solidFill>
                  <a:srgbClr val="FFFF00"/>
                </a:solidFill>
                <a:latin typeface="Garamond"/>
                <a:cs typeface="Garamond"/>
              </a:rPr>
              <a:t>Cassiopeia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30792" y="2218087"/>
            <a:ext cx="566276" cy="369318"/>
          </a:xfrm>
          <a:prstGeom prst="rect">
            <a:avLst/>
          </a:prstGeom>
          <a:noFill/>
        </p:spPr>
        <p:txBody>
          <a:bodyPr wrap="none" lIns="91145" tIns="45570" rIns="91145" bIns="45570" rtlCol="0">
            <a:spAutoFit/>
          </a:bodyPr>
          <a:lstStyle/>
          <a:p>
            <a:pPr defTabSz="455753"/>
            <a:r>
              <a:rPr lang="en-US" dirty="0" smtClean="0">
                <a:solidFill>
                  <a:srgbClr val="FF66FF"/>
                </a:solidFill>
                <a:latin typeface="Calibri"/>
                <a:ea typeface="+mn-ea"/>
                <a:cs typeface="+mn-cs"/>
              </a:rPr>
              <a:t>Iron</a:t>
            </a:r>
            <a:endParaRPr lang="en-US" dirty="0">
              <a:solidFill>
                <a:srgbClr val="FF66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33401" y="1857513"/>
            <a:ext cx="1795163" cy="369318"/>
          </a:xfrm>
          <a:prstGeom prst="rect">
            <a:avLst/>
          </a:prstGeom>
          <a:noFill/>
        </p:spPr>
        <p:txBody>
          <a:bodyPr wrap="square" lIns="91145" tIns="45570" rIns="91145" bIns="45570" rtlCol="0">
            <a:spAutoFit/>
          </a:bodyPr>
          <a:lstStyle/>
          <a:p>
            <a:pPr defTabSz="455753"/>
            <a:r>
              <a:rPr lang="en-US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Sulfur+Oxygen</a:t>
            </a:r>
            <a:endParaRPr lang="en-US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30786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3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4" y="1434004"/>
            <a:ext cx="8176966" cy="43289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513442" y="267046"/>
            <a:ext cx="8012678" cy="1077218"/>
          </a:xfrm>
          <a:prstGeom prst="rect">
            <a:avLst/>
          </a:prstGeom>
          <a:noFill/>
        </p:spPr>
        <p:txBody>
          <a:bodyPr wrap="square" lIns="91154" tIns="45579" rIns="91154" bIns="45579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Garamond"/>
                <a:ea typeface="ＭＳ Ｐゴシック"/>
                <a:cs typeface="Garamond"/>
              </a:rPr>
              <a:t>SN 2012au – A “Golden” Link Super-luminous SN and Lower Luminosity Counterparts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9750" y="5913816"/>
            <a:ext cx="2269955" cy="584776"/>
          </a:xfrm>
          <a:prstGeom prst="rect">
            <a:avLst/>
          </a:prstGeom>
          <a:noFill/>
        </p:spPr>
        <p:txBody>
          <a:bodyPr wrap="square" lIns="91154" tIns="45579" rIns="91154" bIns="45579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Garamond"/>
                <a:ea typeface="ＭＳ Ｐゴシック"/>
                <a:cs typeface="Garamond"/>
              </a:rPr>
              <a:t>Au </a:t>
            </a:r>
            <a:r>
              <a:rPr lang="en-US" sz="3200" dirty="0">
                <a:solidFill>
                  <a:srgbClr val="FFFF00"/>
                </a:solidFill>
                <a:latin typeface="Garamond"/>
                <a:ea typeface="ＭＳ Ｐゴシック"/>
                <a:cs typeface="Garamond"/>
                <a:sym typeface="Wingdings"/>
              </a:rPr>
              <a:t></a:t>
            </a:r>
            <a:r>
              <a:rPr lang="en-US" sz="3200" dirty="0">
                <a:solidFill>
                  <a:srgbClr val="FFFF00"/>
                </a:solidFill>
                <a:latin typeface="Garamond"/>
                <a:ea typeface="ＭＳ Ｐゴシック"/>
                <a:cs typeface="Garamond"/>
              </a:rPr>
              <a:t> Gold!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54" y="6007375"/>
            <a:ext cx="2378927" cy="369332"/>
          </a:xfrm>
          <a:prstGeom prst="rect">
            <a:avLst/>
          </a:prstGeom>
          <a:noFill/>
        </p:spPr>
        <p:txBody>
          <a:bodyPr wrap="none" lIns="91154" tIns="45579" rIns="91154" bIns="45579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aramond"/>
                <a:ea typeface="ＭＳ Ｐゴシック"/>
                <a:cs typeface="Garamond"/>
              </a:rPr>
              <a:t>Milisavljevic et al. (2013)</a:t>
            </a:r>
            <a:endParaRPr lang="en-US" dirty="0">
              <a:solidFill>
                <a:srgbClr val="FFFFFF"/>
              </a:solidFill>
              <a:latin typeface="Garamond"/>
              <a:ea typeface="ＭＳ Ｐゴシック"/>
              <a:cs typeface="Garamond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idx="11"/>
          </p:nvPr>
        </p:nvSpPr>
        <p:spPr>
          <a:xfrm>
            <a:off x="0" y="6408663"/>
            <a:ext cx="2897280" cy="470930"/>
          </a:xfrm>
        </p:spPr>
        <p:txBody>
          <a:bodyPr/>
          <a:lstStyle/>
          <a:p>
            <a:r>
              <a:rPr lang="en-US" dirty="0" smtClean="0">
                <a:ea typeface="ＭＳ Ｐゴシック"/>
              </a:rPr>
              <a:t>Marion – CSP II Meeting</a:t>
            </a:r>
            <a:endParaRPr lang="en-US" dirty="0">
              <a:ea typeface="ＭＳ Ｐゴシック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idx="12"/>
          </p:nvPr>
        </p:nvSpPr>
        <p:spPr>
          <a:xfrm>
            <a:off x="6851156" y="6376707"/>
            <a:ext cx="2128320" cy="470930"/>
          </a:xfrm>
        </p:spPr>
        <p:txBody>
          <a:bodyPr/>
          <a:lstStyle/>
          <a:p>
            <a:fld id="{300B4E49-9505-C44B-A1C8-172D793683D6}" type="slidenum">
              <a:rPr lang="en-US" smtClean="0">
                <a:ea typeface="ＭＳ Ｐゴシック"/>
              </a:rPr>
              <a:pPr/>
              <a:t>62</a:t>
            </a:fld>
            <a:endParaRPr lang="en-US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691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2012au - multicomp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8" y="156066"/>
            <a:ext cx="8444746" cy="5966568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idx="11"/>
          </p:nvPr>
        </p:nvSpPr>
        <p:spPr>
          <a:xfrm>
            <a:off x="111337" y="6385983"/>
            <a:ext cx="2897280" cy="470930"/>
          </a:xfrm>
        </p:spPr>
        <p:txBody>
          <a:bodyPr/>
          <a:lstStyle/>
          <a:p>
            <a:r>
              <a:rPr lang="en-US" dirty="0" smtClean="0">
                <a:ea typeface="ＭＳ Ｐゴシック"/>
              </a:rPr>
              <a:t>Marion – CSP II Meeting</a:t>
            </a:r>
            <a:endParaRPr lang="en-US" dirty="0">
              <a:ea typeface="ＭＳ Ｐゴシック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idx="12"/>
          </p:nvPr>
        </p:nvSpPr>
        <p:spPr>
          <a:xfrm>
            <a:off x="6800227" y="6387070"/>
            <a:ext cx="2128320" cy="470930"/>
          </a:xfrm>
        </p:spPr>
        <p:txBody>
          <a:bodyPr/>
          <a:lstStyle/>
          <a:p>
            <a:fld id="{300B4E49-9505-C44B-A1C8-172D793683D6}" type="slidenum">
              <a:rPr lang="en-US" smtClean="0">
                <a:ea typeface="ＭＳ Ｐゴシック"/>
              </a:rPr>
              <a:pPr/>
              <a:t>63</a:t>
            </a:fld>
            <a:endParaRPr lang="en-US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343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GMT will really help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30" y="1600230"/>
            <a:ext cx="5083175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7391401" y="1898650"/>
            <a:ext cx="1447800" cy="16483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135" tIns="45570" rIns="91135" bIns="45570">
            <a:spAutoFit/>
          </a:bodyPr>
          <a:lstStyle/>
          <a:p>
            <a:pPr defTabSz="911421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0.5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 seeing</a:t>
            </a:r>
          </a:p>
          <a:p>
            <a:pPr defTabSz="911421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HST 1.5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m</a:t>
            </a:r>
          </a:p>
          <a:p>
            <a:pPr defTabSz="911421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GMT AO</a:t>
            </a:r>
            <a:r>
              <a:rPr lang="en-US" sz="28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46789" name="Line 5"/>
          <p:cNvSpPr>
            <a:spLocks noChangeShapeType="1"/>
          </p:cNvSpPr>
          <p:nvPr/>
        </p:nvSpPr>
        <p:spPr bwMode="auto">
          <a:xfrm flipH="1" flipV="1">
            <a:off x="6858000" y="2667000"/>
            <a:ext cx="533400" cy="76200"/>
          </a:xfrm>
          <a:prstGeom prst="line">
            <a:avLst/>
          </a:prstGeom>
          <a:noFill/>
          <a:ln w="19050">
            <a:solidFill>
              <a:srgbClr val="FAFE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135" tIns="45570" rIns="91135" bIns="45570" anchor="ctr"/>
          <a:lstStyle/>
          <a:p>
            <a:pPr defTabSz="91142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aseline="-250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76200" y="2009775"/>
            <a:ext cx="1981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135" tIns="45570" rIns="91135" bIns="45570">
            <a:spAutoFit/>
          </a:bodyPr>
          <a:lstStyle/>
          <a:p>
            <a:pPr algn="r" defTabSz="911421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aseline="-25000" dirty="0">
                <a:solidFill>
                  <a:srgbClr val="FFFFFF"/>
                </a:solidFill>
                <a:latin typeface="Garamond"/>
                <a:ea typeface="ＭＳ Ｐゴシック" charset="0"/>
                <a:cs typeface="Garamond"/>
              </a:rPr>
              <a:t>Better resolution  helps distinguish a supernova from its host galaxy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5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724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1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07.pvtb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55" y="1182153"/>
            <a:ext cx="4974189" cy="49741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f08.pvhh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3" y="345240"/>
            <a:ext cx="3005425" cy="62112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3720864" y="196068"/>
            <a:ext cx="5049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H and He layers separated by 4000 km/s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  <a:cs typeface="Garamond"/>
              </a:rPr>
              <a:t>Consistent with H-rich shell around SN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6398" y="6156342"/>
            <a:ext cx="198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aramond"/>
                <a:cs typeface="Garamond"/>
              </a:rPr>
              <a:t>Marion et al. 2013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30901" y="889002"/>
            <a:ext cx="184666" cy="461665"/>
          </a:xfrm>
          <a:prstGeom prst="rect">
            <a:avLst/>
          </a:prstGeom>
          <a:noFill/>
        </p:spPr>
        <p:txBody>
          <a:bodyPr wrap="none" lIns="91416" tIns="45709" rIns="91416" bIns="45709" rtlCol="0">
            <a:spAutoFit/>
          </a:bodyPr>
          <a:lstStyle/>
          <a:p>
            <a:endParaRPr lang="en-US" sz="2400" dirty="0">
              <a:latin typeface="Garamond"/>
              <a:cs typeface="Garamon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75086" y="195949"/>
            <a:ext cx="3568914" cy="5447622"/>
          </a:xfrm>
          <a:prstGeom prst="rect">
            <a:avLst/>
          </a:prstGeom>
        </p:spPr>
        <p:txBody>
          <a:bodyPr wrap="square" lIns="91416" tIns="45709" rIns="91416" bIns="45709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/>
                <a:cs typeface="Garamond"/>
              </a:rPr>
              <a:t>Bolometric LC </a:t>
            </a:r>
          </a:p>
          <a:p>
            <a:r>
              <a:rPr lang="en-US" sz="3200" dirty="0">
                <a:solidFill>
                  <a:schemeClr val="bg1"/>
                </a:solidFill>
                <a:latin typeface="Garamond"/>
                <a:cs typeface="Garamond"/>
              </a:rPr>
              <a:t>of SN </a:t>
            </a:r>
            <a:r>
              <a:rPr lang="en-US" sz="3200" dirty="0" err="1" smtClean="0">
                <a:solidFill>
                  <a:schemeClr val="bg1"/>
                </a:solidFill>
                <a:latin typeface="Garamond"/>
                <a:cs typeface="Garamond"/>
              </a:rPr>
              <a:t>IIb</a:t>
            </a:r>
            <a:endParaRPr lang="en-US" sz="32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endParaRPr lang="en-US" sz="24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In SN 2011dh,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NIR contributes about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30</a:t>
            </a:r>
            <a:r>
              <a:rPr lang="en-US" sz="2400" dirty="0">
                <a:solidFill>
                  <a:schemeClr val="bg1"/>
                </a:solidFill>
                <a:latin typeface="Garamond"/>
                <a:cs typeface="Garamond"/>
              </a:rPr>
              <a:t>% </a:t>
            </a:r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of </a:t>
            </a:r>
            <a:r>
              <a:rPr lang="en-US" sz="2400" dirty="0">
                <a:solidFill>
                  <a:schemeClr val="bg1"/>
                </a:solidFill>
                <a:latin typeface="Garamond"/>
                <a:cs typeface="Garamond"/>
              </a:rPr>
              <a:t>the </a:t>
            </a:r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total energy</a:t>
            </a:r>
            <a:endParaRPr lang="en-US" sz="2400" dirty="0">
              <a:solidFill>
                <a:schemeClr val="bg1"/>
              </a:solidFill>
              <a:latin typeface="Garamond"/>
              <a:cs typeface="Garamond"/>
            </a:endParaRPr>
          </a:p>
          <a:p>
            <a:endParaRPr lang="en-US" sz="2400" dirty="0">
              <a:solidFill>
                <a:schemeClr val="bg1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LCs </a:t>
            </a:r>
            <a:r>
              <a:rPr lang="en-US" sz="2400" dirty="0">
                <a:solidFill>
                  <a:schemeClr val="bg1"/>
                </a:solidFill>
                <a:latin typeface="Garamond"/>
                <a:cs typeface="Garamond"/>
              </a:rPr>
              <a:t>similar after 25 days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First </a:t>
            </a:r>
            <a:r>
              <a:rPr lang="en-US" sz="2400" dirty="0">
                <a:solidFill>
                  <a:schemeClr val="bg1"/>
                </a:solidFill>
                <a:latin typeface="Garamond"/>
                <a:cs typeface="Garamond"/>
              </a:rPr>
              <a:t>He I detected at different times</a:t>
            </a:r>
          </a:p>
          <a:p>
            <a:endParaRPr lang="en-US" sz="2400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Garamond"/>
                <a:cs typeface="Garamond"/>
              </a:rPr>
              <a:t>Similar progenitors with different H-shell masses</a:t>
            </a:r>
          </a:p>
          <a:p>
            <a:endParaRPr lang="en-US" sz="2000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pic>
        <p:nvPicPr>
          <p:cNvPr id="2" name="Picture 1" descr="f12.pbo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7" y="195949"/>
            <a:ext cx="5453919" cy="56387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975222" y="5881370"/>
            <a:ext cx="198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Garamond"/>
                <a:cs typeface="Garamond"/>
              </a:rPr>
              <a:t>Marion et al. 2013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9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2.09ig2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5" y="532595"/>
            <a:ext cx="4335573" cy="599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884491" y="9375"/>
            <a:ext cx="731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High Velocity Absorption Features in SN </a:t>
            </a:r>
            <a:r>
              <a:rPr lang="en-US" sz="2800" dirty="0" err="1" smtClean="0">
                <a:solidFill>
                  <a:srgbClr val="FFFFFF"/>
                </a:solidFill>
                <a:latin typeface="Garamond"/>
                <a:cs typeface="Garamond"/>
              </a:rPr>
              <a:t>Ia</a:t>
            </a:r>
            <a:r>
              <a:rPr lang="en-US" sz="2800" dirty="0" smtClean="0">
                <a:solidFill>
                  <a:srgbClr val="FFFFFF"/>
                </a:solidFill>
                <a:latin typeface="Garamond"/>
                <a:cs typeface="Garamond"/>
              </a:rPr>
              <a:t> 2009ig</a:t>
            </a:r>
          </a:p>
        </p:txBody>
      </p:sp>
      <p:pic>
        <p:nvPicPr>
          <p:cNvPr id="11" name="Picture 10" descr="f3.pvs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20" y="532595"/>
            <a:ext cx="3556000" cy="5994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3801511" y="6405417"/>
            <a:ext cx="1982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Marion et al. 2013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Marion – CSP II Meeting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8C738-E9E8-774D-9F30-27398DAFD2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7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st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400" dirty="0">
            <a:latin typeface="Garamond"/>
            <a:cs typeface="Garamond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FF"/>
            </a:solidFill>
            <a:latin typeface="Garamond"/>
            <a:cs typeface="Garamond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"/>
      </a:majorFont>
      <a:minorFont>
        <a:latin typeface="Arial"/>
        <a:ea typeface="ＭＳ Ｐゴシック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bob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latin typeface="Palatino"/>
            <a:cs typeface="Palatino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Palatino"/>
            <a:cs typeface="Palatino"/>
          </a:defRPr>
        </a:defPPr>
      </a:lstStyle>
    </a:tx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ob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dirty="0" smtClean="0">
            <a:latin typeface="Palatino"/>
            <a:cs typeface="Palatino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>
            <a:cs typeface="Palatino"/>
          </a:defRPr>
        </a:defPPr>
      </a:lstStyle>
    </a:tx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S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S Gothi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S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MS Gothi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S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S Gothi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S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MS Gothi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lank Presentation">
  <a:themeElements>
    <a:clrScheme name="1_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Palatino"/>
            <a:cs typeface="Palatino"/>
          </a:defRPr>
        </a:defPPr>
      </a:lstStyle>
    </a:tx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"/>
      </a:majorFont>
      <a:minorFont>
        <a:latin typeface="Arial"/>
        <a:ea typeface="ＭＳ Ｐゴシック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2955</Words>
  <Application>Microsoft Macintosh PowerPoint</Application>
  <PresentationFormat>On-screen Show (4:3)</PresentationFormat>
  <Paragraphs>526</Paragraphs>
  <Slides>66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Office Theme</vt:lpstr>
      <vt:lpstr>1_Office Theme</vt:lpstr>
      <vt:lpstr>2_Office Theme</vt:lpstr>
      <vt:lpstr>Blank Presentation</vt:lpstr>
      <vt:lpstr>10_Office Theme</vt:lpstr>
      <vt:lpstr>11_Office Theme</vt:lpstr>
      <vt:lpstr>7_Blank Presentation</vt:lpstr>
      <vt:lpstr>12_Office Theme</vt:lpstr>
      <vt:lpstr>6_Office Theme</vt:lpstr>
      <vt:lpstr>7_Office Theme</vt:lpstr>
      <vt:lpstr>8_Office Theme</vt:lpstr>
      <vt:lpstr>2_bob</vt:lpstr>
      <vt:lpstr>1_bob</vt:lpstr>
      <vt:lpstr>Expanding Knowledge from Exploding Stars</vt:lpstr>
      <vt:lpstr>PowerPoint Presentation</vt:lpstr>
      <vt:lpstr>PowerPoint Presentation</vt:lpstr>
      <vt:lpstr>Combined Data Sets Plenty of Data to Satisfy Everyone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RATIR Light Curves</vt:lpstr>
      <vt:lpstr>Late-Time Optical and IR Emission in SNe IIn</vt:lpstr>
      <vt:lpstr>SNe Ia-CSM 2002ic and 2005gj</vt:lpstr>
      <vt:lpstr>A Swift Explosion in the number of SNe observed in the UV</vt:lpstr>
      <vt:lpstr>High Quality HST UV Spectral Series UVOT grism</vt:lpstr>
      <vt:lpstr>UV Observations are more sensitive to the shock from SN Ia interacting with companion</vt:lpstr>
      <vt:lpstr>No Evidence for a Binary Companion in SN Ia</vt:lpstr>
      <vt:lpstr>SN2012cg – early shock bump?</vt:lpstr>
      <vt:lpstr>Is the bump unique? Is it a shock?</vt:lpstr>
      <vt:lpstr>PowerPoint Presentation</vt:lpstr>
      <vt:lpstr>PowerPoint Presentation</vt:lpstr>
      <vt:lpstr>PowerPoint Presentation</vt:lpstr>
      <vt:lpstr>PowerPoint Presentation</vt:lpstr>
      <vt:lpstr>Discovery with PanSTARRS Get spectrum with MMT</vt:lpstr>
      <vt:lpstr>IR photometry with WFC3 </vt:lpstr>
      <vt:lpstr>PowerPoint Presentation</vt:lpstr>
      <vt:lpstr>PowerPoint Presentation</vt:lpstr>
      <vt:lpstr>PowerPoint Presentation</vt:lpstr>
      <vt:lpstr>Cas A in 3D: A Blueprint for Type IIb supernova Explosions </vt:lpstr>
      <vt:lpstr>PowerPoint Presentation</vt:lpstr>
      <vt:lpstr>PowerPoint Presentation</vt:lpstr>
      <vt:lpstr>PowerPoint Presentation</vt:lpstr>
      <vt:lpstr>PowerPoint Presentation</vt:lpstr>
      <vt:lpstr>The GMT will really help</vt:lpstr>
      <vt:lpstr>PowerPoint Presentation</vt:lpstr>
      <vt:lpstr>PowerPoint Presentation</vt:lpstr>
    </vt:vector>
  </TitlesOfParts>
  <Company>Harvard Center for Astrophysics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Howie Marion</dc:creator>
  <cp:lastModifiedBy>Howie Marion</cp:lastModifiedBy>
  <cp:revision>90</cp:revision>
  <cp:lastPrinted>2013-09-24T22:40:45Z</cp:lastPrinted>
  <dcterms:created xsi:type="dcterms:W3CDTF">2013-09-21T14:44:57Z</dcterms:created>
  <dcterms:modified xsi:type="dcterms:W3CDTF">2013-10-06T16:00:16Z</dcterms:modified>
</cp:coreProperties>
</file>