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8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4" r:id="rId13"/>
    <p:sldId id="275" r:id="rId14"/>
    <p:sldId id="273" r:id="rId15"/>
    <p:sldId id="276" r:id="rId16"/>
    <p:sldId id="277" r:id="rId17"/>
    <p:sldId id="266" r:id="rId18"/>
    <p:sldId id="268" r:id="rId19"/>
    <p:sldId id="267" r:id="rId20"/>
    <p:sldId id="269" r:id="rId21"/>
    <p:sldId id="270" r:id="rId22"/>
    <p:sldId id="271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3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43E5E-9E12-5B47-98CC-E1F2986B12A1}" type="datetimeFigureOut">
              <a:rPr lang="en-US" smtClean="0"/>
              <a:t>10/5/13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D175D-7D82-7340-85A8-8FDA7AA6E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681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Aspect, the way events</a:t>
            </a:r>
            <a:r>
              <a:rPr lang="en-US" baseline="0" dirty="0" smtClean="0"/>
              <a:t> unfold in time, is marked in at least 3 different positions, which cash out as classes of affixes.  Because the aspects may conflict semantically, </a:t>
            </a:r>
            <a:r>
              <a:rPr lang="en-US" baseline="0" dirty="0" err="1" smtClean="0"/>
              <a:t>eg</a:t>
            </a:r>
            <a:r>
              <a:rPr lang="en-US" baseline="0" dirty="0" smtClean="0"/>
              <a:t> the punctual and habitual, we need to neutralize aspect in one of the obligatory positions.  A new set of classes matching the categories of the obligatory position, but compatible with the semantics is then deployed.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D175D-7D82-7340-85A8-8FDA7AA6E37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05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D175D-7D82-7340-85A8-8FDA7AA6E37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22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6ED6-A00A-A645-B6E6-83BD0238AE07}" type="datetimeFigureOut">
              <a:rPr lang="en-US" smtClean="0"/>
              <a:t>10/5/13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6223-030B-7740-AA50-3788C61C8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4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6ED6-A00A-A645-B6E6-83BD0238AE07}" type="datetimeFigureOut">
              <a:rPr lang="en-US" smtClean="0"/>
              <a:t>10/5/13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6223-030B-7740-AA50-3788C61C8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6ED6-A00A-A645-B6E6-83BD0238AE07}" type="datetimeFigureOut">
              <a:rPr lang="en-US" smtClean="0"/>
              <a:t>10/5/13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6223-030B-7740-AA50-3788C61C8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89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6ED6-A00A-A645-B6E6-83BD0238AE07}" type="datetimeFigureOut">
              <a:rPr lang="en-US" smtClean="0"/>
              <a:t>10/5/13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6223-030B-7740-AA50-3788C61C8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18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6ED6-A00A-A645-B6E6-83BD0238AE07}" type="datetimeFigureOut">
              <a:rPr lang="en-US" smtClean="0"/>
              <a:t>10/5/13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6223-030B-7740-AA50-3788C61C8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81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6ED6-A00A-A645-B6E6-83BD0238AE07}" type="datetimeFigureOut">
              <a:rPr lang="en-US" smtClean="0"/>
              <a:t>10/5/13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6223-030B-7740-AA50-3788C61C8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98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6ED6-A00A-A645-B6E6-83BD0238AE07}" type="datetimeFigureOut">
              <a:rPr lang="en-US" smtClean="0"/>
              <a:t>10/5/13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6223-030B-7740-AA50-3788C61C8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8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6ED6-A00A-A645-B6E6-83BD0238AE07}" type="datetimeFigureOut">
              <a:rPr lang="en-US" smtClean="0"/>
              <a:t>10/5/13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6223-030B-7740-AA50-3788C61C8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6ED6-A00A-A645-B6E6-83BD0238AE07}" type="datetimeFigureOut">
              <a:rPr lang="en-US" smtClean="0"/>
              <a:t>10/5/13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6223-030B-7740-AA50-3788C61C8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57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6ED6-A00A-A645-B6E6-83BD0238AE07}" type="datetimeFigureOut">
              <a:rPr lang="en-US" smtClean="0"/>
              <a:t>10/5/13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6223-030B-7740-AA50-3788C61C8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7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6ED6-A00A-A645-B6E6-83BD0238AE07}" type="datetimeFigureOut">
              <a:rPr lang="en-US" smtClean="0"/>
              <a:t>10/5/13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6223-030B-7740-AA50-3788C61C8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53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C6ED6-A00A-A645-B6E6-83BD0238AE07}" type="datetimeFigureOut">
              <a:rPr lang="en-US" smtClean="0"/>
              <a:t>10/5/13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D6223-030B-7740-AA50-3788C61C8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26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Complexity in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Why don’t languages evolve toward efficiency?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234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English verb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default past  tense affix –</a:t>
            </a:r>
            <a:r>
              <a:rPr lang="en-US" dirty="0" err="1" smtClean="0"/>
              <a:t>ed</a:t>
            </a:r>
            <a:r>
              <a:rPr lang="en-US" dirty="0" smtClean="0"/>
              <a:t> is used with the largest verb class</a:t>
            </a:r>
          </a:p>
          <a:p>
            <a:r>
              <a:rPr lang="en-US" dirty="0" smtClean="0"/>
              <a:t>Smaller classes often share phonological features.</a:t>
            </a:r>
          </a:p>
          <a:p>
            <a:r>
              <a:rPr lang="en-US" dirty="0"/>
              <a:t>s</a:t>
            </a:r>
            <a:r>
              <a:rPr lang="en-US" dirty="0" smtClean="0"/>
              <a:t>wim-swam-swum and its classmates (‘sing’)</a:t>
            </a:r>
          </a:p>
          <a:p>
            <a:r>
              <a:rPr lang="en-US" dirty="0"/>
              <a:t>b</a:t>
            </a:r>
            <a:r>
              <a:rPr lang="en-US" dirty="0" smtClean="0"/>
              <a:t>ring-brought and its classmates (`think’)</a:t>
            </a:r>
          </a:p>
          <a:p>
            <a:r>
              <a:rPr lang="en-US" dirty="0" smtClean="0"/>
              <a:t>Note how these classes are conflated in non-standard dialects: </a:t>
            </a:r>
            <a:r>
              <a:rPr lang="en-US" dirty="0" err="1" smtClean="0"/>
              <a:t>brang</a:t>
            </a:r>
            <a:r>
              <a:rPr lang="en-US" dirty="0" smtClean="0"/>
              <a:t>; </a:t>
            </a:r>
            <a:r>
              <a:rPr lang="en-US" dirty="0" err="1" smtClean="0"/>
              <a:t>thunk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389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past tense of ‘sneak’? (a fun group exercise)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470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Cherokee is scary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Cherokee has an impressive amount of arbitrary complexity.</a:t>
            </a:r>
          </a:p>
          <a:p>
            <a:r>
              <a:rPr lang="en-US" dirty="0" smtClean="0"/>
              <a:t>Phonologically:  tone, nasalization, vowel length, stress, besides funky consonant clusters.</a:t>
            </a:r>
          </a:p>
          <a:p>
            <a:r>
              <a:rPr lang="en-US" dirty="0" smtClean="0"/>
              <a:t>Morphologically: 10 person/number pronoun distinctions with more than 30 outputs based on subject-object relations and conjugation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784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5 verb stem classes yielding 28 alternations (depends on which linguist is counting)</a:t>
            </a:r>
          </a:p>
          <a:p>
            <a:r>
              <a:rPr lang="en-US" dirty="0" smtClean="0"/>
              <a:t>Position affixes reproduce 5 stem classes</a:t>
            </a:r>
          </a:p>
          <a:p>
            <a:r>
              <a:rPr lang="en-US" dirty="0" smtClean="0"/>
              <a:t>Change of pronoun type depending on verb class, conjugation class, and type of tense marker. (These are clearly independent semantically.)</a:t>
            </a:r>
          </a:p>
          <a:p>
            <a:r>
              <a:rPr lang="en-US" dirty="0" smtClean="0"/>
              <a:t>Operations are marked by using TOGETHER tone + stem class + conjugation class + type of affix + position of affix.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14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7330"/>
            <a:ext cx="8229600" cy="518883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Position 1 = lexical root</a:t>
            </a:r>
          </a:p>
          <a:p>
            <a:r>
              <a:rPr lang="en-US" dirty="0"/>
              <a:t>+ Position 2 		</a:t>
            </a:r>
            <a:r>
              <a:rPr lang="en-US" dirty="0" smtClean="0"/>
              <a:t>+</a:t>
            </a:r>
            <a:r>
              <a:rPr lang="en-US" dirty="0"/>
              <a:t>Position 3 (optional)         </a:t>
            </a:r>
            <a:r>
              <a:rPr lang="en-US" dirty="0" smtClean="0"/>
              <a:t>+Position </a:t>
            </a:r>
            <a:r>
              <a:rPr lang="en-US" dirty="0"/>
              <a:t>4</a:t>
            </a:r>
          </a:p>
          <a:p>
            <a:r>
              <a:rPr lang="en-US" dirty="0"/>
              <a:t>Aspects:			Aspects:			</a:t>
            </a:r>
            <a:r>
              <a:rPr lang="en-US" dirty="0" smtClean="0"/>
              <a:t>		Aspect</a:t>
            </a:r>
            <a:r>
              <a:rPr lang="en-US" dirty="0"/>
              <a:t>:</a:t>
            </a:r>
          </a:p>
          <a:p>
            <a:r>
              <a:rPr lang="en-US" dirty="0"/>
              <a:t>imperfective		</a:t>
            </a:r>
            <a:r>
              <a:rPr lang="en-US" dirty="0" err="1" smtClean="0"/>
              <a:t>andative</a:t>
            </a:r>
            <a:r>
              <a:rPr lang="en-US" dirty="0"/>
              <a:t>			</a:t>
            </a:r>
            <a:r>
              <a:rPr lang="en-US" dirty="0" smtClean="0"/>
              <a:t>		habitual </a:t>
            </a:r>
            <a:endParaRPr lang="en-US" dirty="0"/>
          </a:p>
          <a:p>
            <a:r>
              <a:rPr lang="en-US" dirty="0"/>
              <a:t>perfective		</a:t>
            </a:r>
            <a:r>
              <a:rPr lang="en-US" dirty="0" smtClean="0"/>
              <a:t>duplicative</a:t>
            </a:r>
            <a:r>
              <a:rPr lang="en-US" dirty="0"/>
              <a:t>			</a:t>
            </a:r>
          </a:p>
          <a:p>
            <a:r>
              <a:rPr lang="en-US" dirty="0"/>
              <a:t>punctual			incipient			</a:t>
            </a:r>
            <a:r>
              <a:rPr lang="en-US" dirty="0" smtClean="0"/>
              <a:t>		Fused </a:t>
            </a:r>
            <a:r>
              <a:rPr lang="en-US" dirty="0"/>
              <a:t>aspect: </a:t>
            </a:r>
          </a:p>
          <a:p>
            <a:r>
              <a:rPr lang="en-US" dirty="0"/>
              <a:t>			</a:t>
            </a:r>
            <a:r>
              <a:rPr lang="en-US" dirty="0" smtClean="0"/>
              <a:t>			iterative</a:t>
            </a:r>
            <a:r>
              <a:rPr lang="en-US" dirty="0"/>
              <a:t>			</a:t>
            </a:r>
            <a:r>
              <a:rPr lang="en-US" dirty="0" smtClean="0"/>
              <a:t>	     punctual </a:t>
            </a:r>
            <a:r>
              <a:rPr lang="en-US" dirty="0"/>
              <a:t>past</a:t>
            </a:r>
          </a:p>
          <a:p>
            <a:r>
              <a:rPr lang="en-US" dirty="0"/>
              <a:t>Fused aspect:		</a:t>
            </a:r>
            <a:r>
              <a:rPr lang="en-US" dirty="0" smtClean="0"/>
              <a:t>completive</a:t>
            </a:r>
            <a:r>
              <a:rPr lang="en-US" dirty="0"/>
              <a:t>			 </a:t>
            </a:r>
          </a:p>
          <a:p>
            <a:r>
              <a:rPr lang="en-US" dirty="0"/>
              <a:t>imperfective/present	</a:t>
            </a:r>
            <a:r>
              <a:rPr lang="en-US" dirty="0" err="1"/>
              <a:t>venitive</a:t>
            </a:r>
            <a:r>
              <a:rPr lang="en-US" dirty="0"/>
              <a:t>			Other inflections</a:t>
            </a:r>
            <a:r>
              <a:rPr lang="en-US" dirty="0" smtClean="0"/>
              <a:t>:</a:t>
            </a:r>
          </a:p>
          <a:p>
            <a:pPr lvl="7"/>
            <a:r>
              <a:rPr lang="en-US" dirty="0" err="1" smtClean="0"/>
              <a:t>ambulative</a:t>
            </a:r>
            <a:endParaRPr lang="en-US" dirty="0" smtClean="0"/>
          </a:p>
          <a:p>
            <a:pPr lvl="8"/>
            <a:r>
              <a:rPr lang="en-US" dirty="0" smtClean="0"/>
              <a:t>                             experienced past (tense/evidential)</a:t>
            </a:r>
            <a:endParaRPr lang="en-US" dirty="0"/>
          </a:p>
          <a:p>
            <a:pPr marL="2286000" lvl="5" indent="0">
              <a:buNone/>
            </a:pPr>
            <a:r>
              <a:rPr lang="en-US" dirty="0"/>
              <a:t> </a:t>
            </a:r>
            <a:r>
              <a:rPr lang="en-US" dirty="0"/>
              <a:t>		</a:t>
            </a:r>
            <a:r>
              <a:rPr lang="en-US" dirty="0" smtClean="0"/>
              <a:t>            </a:t>
            </a:r>
            <a:endParaRPr lang="en-US" dirty="0"/>
          </a:p>
          <a:p>
            <a:r>
              <a:rPr lang="en-US" dirty="0"/>
              <a:t>Other inflections:					</a:t>
            </a:r>
            <a:r>
              <a:rPr lang="en-US" dirty="0" smtClean="0"/>
              <a:t>reported </a:t>
            </a:r>
            <a:r>
              <a:rPr lang="en-US" dirty="0"/>
              <a:t>past (tense/</a:t>
            </a:r>
            <a:r>
              <a:rPr lang="en-US" dirty="0" err="1"/>
              <a:t>evid</a:t>
            </a:r>
            <a:r>
              <a:rPr lang="en-US" dirty="0"/>
              <a:t>)</a:t>
            </a:r>
          </a:p>
          <a:p>
            <a:r>
              <a:rPr lang="en-US" dirty="0"/>
              <a:t>infinitive/hortative	</a:t>
            </a:r>
            <a:r>
              <a:rPr lang="en-US" dirty="0" smtClean="0"/>
              <a:t>Valences</a:t>
            </a:r>
            <a:r>
              <a:rPr lang="en-US" dirty="0"/>
              <a:t>:		</a:t>
            </a:r>
            <a:r>
              <a:rPr lang="en-US" dirty="0" smtClean="0"/>
              <a:t>imperative </a:t>
            </a:r>
            <a:r>
              <a:rPr lang="en-US" dirty="0"/>
              <a:t>(mood)</a:t>
            </a:r>
          </a:p>
          <a:p>
            <a:r>
              <a:rPr lang="en-US" dirty="0"/>
              <a:t>				</a:t>
            </a:r>
            <a:r>
              <a:rPr lang="en-US" dirty="0" smtClean="0"/>
              <a:t>		applicative</a:t>
            </a:r>
            <a:r>
              <a:rPr lang="en-US" dirty="0"/>
              <a:t>		</a:t>
            </a:r>
            <a:r>
              <a:rPr lang="en-US" dirty="0" smtClean="0"/>
              <a:t>future </a:t>
            </a:r>
            <a:r>
              <a:rPr lang="en-US" dirty="0"/>
              <a:t>imperative (</a:t>
            </a:r>
            <a:r>
              <a:rPr lang="en-US" dirty="0" err="1" smtClean="0"/>
              <a:t>tns</a:t>
            </a:r>
            <a:r>
              <a:rPr lang="en-US" dirty="0" smtClean="0"/>
              <a:t>/</a:t>
            </a:r>
            <a:r>
              <a:rPr lang="en-US" dirty="0"/>
              <a:t>mood</a:t>
            </a:r>
            <a:r>
              <a:rPr lang="en-US" dirty="0" smtClean="0"/>
              <a:t>)  </a:t>
            </a:r>
            <a:endParaRPr lang="en-US" dirty="0"/>
          </a:p>
          <a:p>
            <a:r>
              <a:rPr lang="en-US" dirty="0"/>
              <a:t>				</a:t>
            </a:r>
            <a:r>
              <a:rPr lang="en-US" dirty="0" smtClean="0"/>
              <a:t>                   causative</a:t>
            </a:r>
            <a:r>
              <a:rPr lang="en-US" dirty="0"/>
              <a:t>		</a:t>
            </a:r>
            <a:r>
              <a:rPr lang="en-US" dirty="0" smtClean="0"/>
              <a:t>future </a:t>
            </a:r>
            <a:r>
              <a:rPr lang="en-US" dirty="0"/>
              <a:t>(tense)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776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aspect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9458"/>
            <a:ext cx="8229600" cy="491670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086314"/>
            <a:ext cx="7706564" cy="4192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(1)  </a:t>
            </a:r>
            <a:r>
              <a:rPr lang="en-US" dirty="0" err="1" smtClean="0"/>
              <a:t>uu</a:t>
            </a:r>
            <a:r>
              <a:rPr lang="en-US" dirty="0" smtClean="0"/>
              <a:t>- </a:t>
            </a:r>
            <a:r>
              <a:rPr lang="en-US" dirty="0" err="1" smtClean="0"/>
              <a:t>áakhuyáthan-iílóòsk</a:t>
            </a:r>
            <a:r>
              <a:rPr lang="en-US" dirty="0" smtClean="0"/>
              <a:t>          -</a:t>
            </a:r>
            <a:r>
              <a:rPr lang="en-US" dirty="0" err="1" smtClean="0"/>
              <a:t>vvʔi</a:t>
            </a:r>
            <a:endParaRPr lang="en-US" dirty="0" smtClean="0"/>
          </a:p>
          <a:p>
            <a:r>
              <a:rPr lang="en-US" cap="small" dirty="0" smtClean="0"/>
              <a:t>       3sg</a:t>
            </a:r>
            <a:r>
              <a:rPr lang="en-US" dirty="0" smtClean="0"/>
              <a:t>-burp:</a:t>
            </a:r>
            <a:r>
              <a:rPr lang="en-US" b="1" cap="small" dirty="0" smtClean="0"/>
              <a:t>perf</a:t>
            </a:r>
            <a:r>
              <a:rPr lang="en-US" cap="small" dirty="0" smtClean="0"/>
              <a:t>      -</a:t>
            </a:r>
            <a:r>
              <a:rPr lang="en-US" cap="small" dirty="0" err="1" smtClean="0"/>
              <a:t>iter</a:t>
            </a:r>
            <a:r>
              <a:rPr lang="en-US" cap="small" dirty="0" smtClean="0"/>
              <a:t>/</a:t>
            </a:r>
            <a:r>
              <a:rPr lang="en-US" b="1" cap="small" dirty="0" err="1" smtClean="0"/>
              <a:t>imperf</a:t>
            </a:r>
            <a:r>
              <a:rPr lang="en-US" cap="small" dirty="0" err="1" smtClean="0"/>
              <a:t>-exper.pst</a:t>
            </a:r>
            <a:endParaRPr lang="en-US" dirty="0" smtClean="0"/>
          </a:p>
          <a:p>
            <a:r>
              <a:rPr lang="en-US" cap="small" dirty="0" smtClean="0"/>
              <a:t>     `</a:t>
            </a:r>
            <a:r>
              <a:rPr lang="en-US" dirty="0" smtClean="0"/>
              <a:t>He was burping repeatedly.’</a:t>
            </a:r>
          </a:p>
          <a:p>
            <a:r>
              <a:rPr lang="en-US" dirty="0" smtClean="0"/>
              <a:t>(2) </a:t>
            </a:r>
            <a:r>
              <a:rPr lang="en-US" dirty="0" err="1" smtClean="0"/>
              <a:t>uùnii-wóonis</a:t>
            </a:r>
            <a:r>
              <a:rPr lang="en-US" dirty="0" smtClean="0"/>
              <a:t>  -</a:t>
            </a:r>
            <a:r>
              <a:rPr lang="en-US" dirty="0" err="1" smtClean="0"/>
              <a:t>éesti</a:t>
            </a:r>
            <a:endParaRPr lang="en-US" dirty="0" smtClean="0"/>
          </a:p>
          <a:p>
            <a:r>
              <a:rPr lang="en-US" dirty="0" smtClean="0"/>
              <a:t>       </a:t>
            </a:r>
            <a:r>
              <a:rPr lang="en-US" cap="small" dirty="0" smtClean="0"/>
              <a:t>3p</a:t>
            </a:r>
            <a:r>
              <a:rPr lang="en-US" dirty="0" smtClean="0"/>
              <a:t>     -</a:t>
            </a:r>
            <a:r>
              <a:rPr lang="en-US" dirty="0" err="1" smtClean="0"/>
              <a:t>talk:</a:t>
            </a:r>
            <a:r>
              <a:rPr lang="en-US" cap="small" dirty="0" err="1" smtClean="0"/>
              <a:t>perf-fut</a:t>
            </a:r>
            <a:endParaRPr lang="en-US" dirty="0" smtClean="0"/>
          </a:p>
          <a:p>
            <a:r>
              <a:rPr lang="en-US" dirty="0" smtClean="0"/>
              <a:t>      ‘They will have talked.’  (Montgomery-Anderson 2008)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205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(3)   </a:t>
            </a:r>
            <a:r>
              <a:rPr lang="en-US" dirty="0" err="1"/>
              <a:t>ini</a:t>
            </a:r>
            <a:r>
              <a:rPr lang="en-US" dirty="0"/>
              <a:t>-  -</a:t>
            </a:r>
            <a:r>
              <a:rPr lang="en-US" dirty="0" err="1"/>
              <a:t>wóoniisk</a:t>
            </a:r>
            <a:r>
              <a:rPr lang="en-US" dirty="0"/>
              <a:t>  -</a:t>
            </a:r>
            <a:r>
              <a:rPr lang="en-US" dirty="0" err="1"/>
              <a:t>óʔi</a:t>
            </a:r>
            <a:endParaRPr lang="en-US" dirty="0"/>
          </a:p>
          <a:p>
            <a:r>
              <a:rPr lang="en-US" dirty="0"/>
              <a:t>         </a:t>
            </a:r>
            <a:r>
              <a:rPr lang="en-US" cap="small" dirty="0"/>
              <a:t>1du</a:t>
            </a:r>
            <a:r>
              <a:rPr lang="en-US" dirty="0"/>
              <a:t>-talk:</a:t>
            </a:r>
            <a:r>
              <a:rPr lang="en-US" cap="small" dirty="0"/>
              <a:t>imperf-hab</a:t>
            </a:r>
            <a:endParaRPr lang="en-US" dirty="0"/>
          </a:p>
          <a:p>
            <a:r>
              <a:rPr lang="en-US" dirty="0"/>
              <a:t>         `You and I talk habitually.’ (Feeling &amp; Pulte 1975)</a:t>
            </a:r>
          </a:p>
          <a:p>
            <a:endParaRPr lang="en-US" dirty="0" smtClean="0"/>
          </a:p>
          <a:p>
            <a:r>
              <a:rPr lang="en-US" dirty="0" smtClean="0"/>
              <a:t>But, </a:t>
            </a:r>
            <a:r>
              <a:rPr lang="en-US" i="1" dirty="0" smtClean="0"/>
              <a:t>Cherokee does not have gender!!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360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from pidgins and creoles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pidgin is a language that is created quickly, by force, and by ADULTS.</a:t>
            </a:r>
          </a:p>
          <a:p>
            <a:r>
              <a:rPr lang="en-US" dirty="0" smtClean="0"/>
              <a:t>Speakers retain some grammatical and phonological features of their native (substrate) language, replacing vocabulary with the dominant (</a:t>
            </a:r>
            <a:r>
              <a:rPr lang="en-US" dirty="0" err="1" smtClean="0"/>
              <a:t>superstrate</a:t>
            </a:r>
            <a:r>
              <a:rPr lang="en-US" dirty="0" smtClean="0"/>
              <a:t>) language.</a:t>
            </a:r>
          </a:p>
          <a:p>
            <a:r>
              <a:rPr lang="en-US" dirty="0" smtClean="0"/>
              <a:t>In modern times, pidgins arose due to the slave trade, giving us a chance to examine what happens to human language in a peculiar laboratory.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055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Pidgins are characterized by radical loss of complexity:  syntactic, phonological, and especially morphological.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078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creole is a pidgin that has evolved, gaining child speakers.</a:t>
            </a:r>
          </a:p>
          <a:p>
            <a:r>
              <a:rPr lang="en-US" dirty="0" smtClean="0"/>
              <a:t>While very many African languages have tone, no creole does.  Tone is an example of highly complex phonology.</a:t>
            </a:r>
          </a:p>
          <a:p>
            <a:r>
              <a:rPr lang="en-US" dirty="0" smtClean="0"/>
              <a:t>Creole languages have fewer vowels than either their substrate or </a:t>
            </a:r>
            <a:r>
              <a:rPr lang="en-US" dirty="0" err="1" smtClean="0"/>
              <a:t>superstrate</a:t>
            </a:r>
            <a:r>
              <a:rPr lang="en-US" dirty="0" smtClean="0"/>
              <a:t> languages.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026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“As they evolve, things become more efficient.”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Efficient operations, tools, methods, etc. should drive out those that are difficult and costly.</a:t>
            </a:r>
          </a:p>
          <a:p>
            <a:r>
              <a:rPr lang="en-US" dirty="0" smtClean="0"/>
              <a:t>Language has been around long enough that it should have shed arbitrary, encumbering, opaque, redundant, and just plain weird features and honed those that contribute to precision and clarity.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021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Syntactically and morphologically, pronouns are often reduced to a single form (me, him) while tense and aspect are rendered with adverbs:</a:t>
            </a:r>
          </a:p>
          <a:p>
            <a:r>
              <a:rPr lang="en-US" dirty="0" smtClean="0"/>
              <a:t>‘Him go yesterday.’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438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Clawing back?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Research question:  are creoles gaining complexity?</a:t>
            </a:r>
          </a:p>
          <a:p>
            <a:r>
              <a:rPr lang="en-US" dirty="0" smtClean="0"/>
              <a:t>Answer so far:  not much, not yet.</a:t>
            </a:r>
          </a:p>
          <a:p>
            <a:r>
              <a:rPr lang="en-US" dirty="0" smtClean="0"/>
              <a:t>Children will perfectly acquire any language that they are exposed to.  Including pidgins.</a:t>
            </a:r>
          </a:p>
          <a:p>
            <a:r>
              <a:rPr lang="en-US" dirty="0" smtClean="0"/>
              <a:t>Hypothesis:  Creoles don’t gain arbitrary categories because they have achieved efficiency.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537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social dimension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Adults can’t acquire languages efficiently, but they are great inventors of minutiae.</a:t>
            </a:r>
          </a:p>
          <a:p>
            <a:r>
              <a:rPr lang="en-US" dirty="0" smtClean="0"/>
              <a:t>Adults, especially young ones, seek to imitate those they perceive to be powerful, attractive, and correct.</a:t>
            </a:r>
          </a:p>
          <a:p>
            <a:r>
              <a:rPr lang="en-US" dirty="0" smtClean="0"/>
              <a:t>Example:  the pronunciation of ‘Iranian’ in the US.</a:t>
            </a:r>
          </a:p>
          <a:p>
            <a:r>
              <a:rPr lang="en-US" dirty="0" smtClean="0"/>
              <a:t>That god-awful creaky voice that young women use. (Alert – spreading to young men.)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150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While phonology and vocabulary change at a rapid rate, morphological and syntactic change is much slower.</a:t>
            </a:r>
          </a:p>
          <a:p>
            <a:r>
              <a:rPr lang="en-US" dirty="0" smtClean="0"/>
              <a:t>However, an innovative (read ‘incorrect’) form introduced by a person/group of status may gain currency and exist in tandem with an older form.</a:t>
            </a:r>
          </a:p>
          <a:p>
            <a:r>
              <a:rPr lang="en-US" dirty="0" smtClean="0"/>
              <a:t>Very often, an older form becomes less used and may eventually disappear, even becoming `wrong.’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641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English borrowed the Cornish (Celtic) use of an auxiliary ‘do’, eventually making it mandatory in both questions and negation, radically changing surface word order.</a:t>
            </a:r>
          </a:p>
          <a:p>
            <a:r>
              <a:rPr lang="en-US" dirty="0" smtClean="0"/>
              <a:t>Old form:  </a:t>
            </a:r>
            <a:r>
              <a:rPr lang="en-US" dirty="0" err="1" smtClean="0"/>
              <a:t>Knowest</a:t>
            </a:r>
            <a:r>
              <a:rPr lang="en-US" dirty="0" smtClean="0"/>
              <a:t> thou John?</a:t>
            </a:r>
          </a:p>
          <a:p>
            <a:r>
              <a:rPr lang="en-US" dirty="0" smtClean="0"/>
              <a:t>New form:  Do you know John?</a:t>
            </a:r>
          </a:p>
          <a:p>
            <a:r>
              <a:rPr lang="en-US" dirty="0" smtClean="0"/>
              <a:t>Old form: I know him not.</a:t>
            </a:r>
          </a:p>
          <a:p>
            <a:r>
              <a:rPr lang="en-US" dirty="0" smtClean="0"/>
              <a:t>New form:  I do not know him.</a:t>
            </a:r>
          </a:p>
          <a:p>
            <a:r>
              <a:rPr lang="en-US" dirty="0" smtClean="0"/>
              <a:t>Adults did this. It probably took several centuries.  The actual syntactic difference is smaller than it looks.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32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hypothesize that there is a limit to the complexity of natural language that children can acquire, but we haven’t found it yet.</a:t>
            </a:r>
          </a:p>
          <a:p>
            <a:r>
              <a:rPr lang="en-US" dirty="0" smtClean="0"/>
              <a:t>Deep arbitrary complexity is a sign of a very old language.</a:t>
            </a:r>
          </a:p>
          <a:p>
            <a:r>
              <a:rPr lang="en-US" dirty="0" smtClean="0"/>
              <a:t>There’s no reason to get rid of complexity if children are the ones who learn a language.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377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Speakers, especially adults, will incrementally change a language through serendipitous means, sustained by social pressure.</a:t>
            </a:r>
          </a:p>
          <a:p>
            <a:r>
              <a:rPr lang="en-US" dirty="0" smtClean="0"/>
              <a:t>When groups gain large numbers of adults who speak another language, there is pressure to lose arbitrary complexity.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385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redictions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Creole languages will gain complexity, some of it arbitrary, slowly.</a:t>
            </a:r>
          </a:p>
          <a:p>
            <a:r>
              <a:rPr lang="en-US" dirty="0" smtClean="0"/>
              <a:t>Some very old language families (Algonquian, Iroquoian) will lose arbitrary complexity as child speakers become fewer and innovation disappears, while in-mixing of other groups becomes common.</a:t>
            </a:r>
          </a:p>
          <a:p>
            <a:r>
              <a:rPr lang="en-US" dirty="0" smtClean="0"/>
              <a:t>Very old but isolated languages (Georgian) will retain mind-boggling complexity.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350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Efficiency is not especially relevant to human language once it is acquired and is used by persons who speak the same one.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918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counts as `arbitrary’?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tale of the human children and the chimp children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604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 linguistic categories match semantic notions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‘cat’ is a cat</a:t>
            </a:r>
          </a:p>
          <a:p>
            <a:r>
              <a:rPr lang="en-US" dirty="0"/>
              <a:t>t</a:t>
            </a:r>
            <a:r>
              <a:rPr lang="en-US" dirty="0" smtClean="0"/>
              <a:t>ense is concept of time</a:t>
            </a:r>
          </a:p>
          <a:p>
            <a:r>
              <a:rPr lang="en-US" dirty="0"/>
              <a:t>p</a:t>
            </a:r>
            <a:r>
              <a:rPr lang="en-US" dirty="0" smtClean="0"/>
              <a:t>ronouns map to persons</a:t>
            </a:r>
          </a:p>
          <a:p>
            <a:r>
              <a:rPr lang="en-US" dirty="0"/>
              <a:t>a</a:t>
            </a:r>
            <a:r>
              <a:rPr lang="en-US" dirty="0" smtClean="0"/>
              <a:t>gents and objects are agents and objects</a:t>
            </a:r>
          </a:p>
          <a:p>
            <a:r>
              <a:rPr lang="en-US" dirty="0"/>
              <a:t>e</a:t>
            </a:r>
            <a:r>
              <a:rPr lang="en-US" dirty="0" smtClean="0"/>
              <a:t>t cetera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684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Languages choose and differ in which categories will be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languages mark tense (actual time: English) while others mark aspect (the way time unfolds: Yoruba).</a:t>
            </a:r>
          </a:p>
          <a:p>
            <a:r>
              <a:rPr lang="en-US" dirty="0" smtClean="0"/>
              <a:t>Some languages build into words the relations between agent and object (English) while others mark them overtly (Salish).</a:t>
            </a:r>
          </a:p>
          <a:p>
            <a:r>
              <a:rPr lang="en-US" dirty="0"/>
              <a:t>e</a:t>
            </a:r>
            <a:r>
              <a:rPr lang="en-US" dirty="0" smtClean="0"/>
              <a:t>t cetera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345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Arbitrary categories are not grounded in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Gender</a:t>
            </a:r>
          </a:p>
          <a:p>
            <a:r>
              <a:rPr lang="en-US" dirty="0" smtClean="0"/>
              <a:t>Verb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169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Gender is the compulsion to place nouns into classes.  It is not necessary.</a:t>
            </a:r>
          </a:p>
          <a:p>
            <a:r>
              <a:rPr lang="en-US" dirty="0" smtClean="0"/>
              <a:t>Genders that are putatively based on some semantic notion (e.g. </a:t>
            </a:r>
            <a:r>
              <a:rPr lang="en-US" dirty="0"/>
              <a:t>n</a:t>
            </a:r>
            <a:r>
              <a:rPr lang="en-US" dirty="0" smtClean="0"/>
              <a:t>atural sex) collapse into arbitrary assignment fairly early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Gender nearly always involves recruiting other categories to display evidence of ‘agreement’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859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Spanish gender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mesa (fem)</a:t>
            </a:r>
          </a:p>
          <a:p>
            <a:r>
              <a:rPr lang="en-US" u="sng" dirty="0"/>
              <a:t>l</a:t>
            </a:r>
            <a:r>
              <a:rPr lang="en-US" u="sng" dirty="0" smtClean="0"/>
              <a:t>a</a:t>
            </a:r>
            <a:r>
              <a:rPr lang="en-US" dirty="0" smtClean="0"/>
              <a:t> mesa </a:t>
            </a:r>
            <a:r>
              <a:rPr lang="en-US" dirty="0" err="1" smtClean="0"/>
              <a:t>amarill</a:t>
            </a:r>
            <a:r>
              <a:rPr lang="en-US" u="sng" dirty="0" err="1" smtClean="0"/>
              <a:t>a</a:t>
            </a:r>
            <a:r>
              <a:rPr lang="en-US" dirty="0" smtClean="0"/>
              <a:t> </a:t>
            </a:r>
          </a:p>
          <a:p>
            <a:r>
              <a:rPr lang="en-US" dirty="0" err="1"/>
              <a:t>m</a:t>
            </a:r>
            <a:r>
              <a:rPr lang="en-US" dirty="0" err="1" smtClean="0"/>
              <a:t>ano</a:t>
            </a:r>
            <a:r>
              <a:rPr lang="en-US" dirty="0" smtClean="0"/>
              <a:t> (fem)</a:t>
            </a:r>
          </a:p>
          <a:p>
            <a:r>
              <a:rPr lang="en-US" u="sng" dirty="0"/>
              <a:t>l</a:t>
            </a:r>
            <a:r>
              <a:rPr lang="en-US" u="sng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mano</a:t>
            </a:r>
            <a:r>
              <a:rPr lang="en-US" dirty="0" smtClean="0"/>
              <a:t> </a:t>
            </a:r>
            <a:r>
              <a:rPr lang="en-US" dirty="0" err="1" smtClean="0"/>
              <a:t>suci</a:t>
            </a:r>
            <a:r>
              <a:rPr lang="en-US" u="sng" dirty="0" err="1" smtClean="0"/>
              <a:t>a</a:t>
            </a:r>
            <a:endParaRPr lang="en-US" u="sng" dirty="0" smtClean="0"/>
          </a:p>
          <a:p>
            <a:r>
              <a:rPr lang="en-US" dirty="0"/>
              <a:t>h</a:t>
            </a:r>
            <a:r>
              <a:rPr lang="en-US" dirty="0" smtClean="0"/>
              <a:t>ombre (</a:t>
            </a:r>
            <a:r>
              <a:rPr lang="en-US" dirty="0" err="1" smtClean="0"/>
              <a:t>masc</a:t>
            </a:r>
            <a:r>
              <a:rPr lang="en-US" dirty="0" smtClean="0"/>
              <a:t>)</a:t>
            </a:r>
          </a:p>
          <a:p>
            <a:r>
              <a:rPr lang="en-US" u="sng" dirty="0"/>
              <a:t>e</a:t>
            </a:r>
            <a:r>
              <a:rPr lang="en-US" u="sng" dirty="0" smtClean="0"/>
              <a:t>l</a:t>
            </a:r>
            <a:r>
              <a:rPr lang="en-US" dirty="0" smtClean="0"/>
              <a:t> hombre </a:t>
            </a:r>
            <a:r>
              <a:rPr lang="en-US" dirty="0" err="1" smtClean="0"/>
              <a:t>guap</a:t>
            </a:r>
            <a:r>
              <a:rPr lang="en-US" u="sng" dirty="0" err="1" smtClean="0"/>
              <a:t>o</a:t>
            </a:r>
            <a:endParaRPr lang="en-US" u="sng" dirty="0" smtClean="0"/>
          </a:p>
          <a:p>
            <a:r>
              <a:rPr lang="en-US" dirty="0" err="1" smtClean="0"/>
              <a:t>artista</a:t>
            </a:r>
            <a:r>
              <a:rPr lang="en-US" dirty="0" smtClean="0"/>
              <a:t> (</a:t>
            </a:r>
            <a:r>
              <a:rPr lang="en-US" dirty="0" err="1" smtClean="0"/>
              <a:t>masc</a:t>
            </a:r>
            <a:r>
              <a:rPr lang="en-US" dirty="0" smtClean="0"/>
              <a:t>)</a:t>
            </a:r>
          </a:p>
          <a:p>
            <a:r>
              <a:rPr lang="en-US" u="sng" dirty="0"/>
              <a:t>e</a:t>
            </a:r>
            <a:r>
              <a:rPr lang="en-US" u="sng" dirty="0" smtClean="0"/>
              <a:t>l</a:t>
            </a:r>
            <a:r>
              <a:rPr lang="en-US" dirty="0" smtClean="0"/>
              <a:t> </a:t>
            </a:r>
            <a:r>
              <a:rPr lang="en-US" dirty="0" err="1" smtClean="0"/>
              <a:t>artista</a:t>
            </a:r>
            <a:r>
              <a:rPr lang="en-US" dirty="0" smtClean="0"/>
              <a:t> </a:t>
            </a:r>
            <a:r>
              <a:rPr lang="en-US" dirty="0" err="1" smtClean="0"/>
              <a:t>generos</a:t>
            </a:r>
            <a:r>
              <a:rPr lang="en-US" u="sng" dirty="0" err="1" smtClean="0"/>
              <a:t>o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769681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Verb classes are the arbitrary divisions of verbs into groups with different morphology, sometimes startlingly so, that marks the same linguistic category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6397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1308</Words>
  <Application>Microsoft Macintosh PowerPoint</Application>
  <PresentationFormat>On-screen Show (4:3)</PresentationFormat>
  <Paragraphs>121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Complexity in Language</vt:lpstr>
      <vt:lpstr>“As they evolve, things become more efficient.”</vt:lpstr>
      <vt:lpstr>What counts as `arbitrary’?</vt:lpstr>
      <vt:lpstr>Most linguistic categories match semantic notions</vt:lpstr>
      <vt:lpstr>Languages choose and differ in which categories will be required</vt:lpstr>
      <vt:lpstr>Arbitrary categories are not grounded in semantics</vt:lpstr>
      <vt:lpstr>PowerPoint Presentation</vt:lpstr>
      <vt:lpstr>Spanish gender agreement</vt:lpstr>
      <vt:lpstr>Verb classes</vt:lpstr>
      <vt:lpstr>Some English verb classes</vt:lpstr>
      <vt:lpstr>PowerPoint Presentation</vt:lpstr>
      <vt:lpstr>Cherokee is scary</vt:lpstr>
      <vt:lpstr>PowerPoint Presentation</vt:lpstr>
      <vt:lpstr>PowerPoint Presentation</vt:lpstr>
      <vt:lpstr>Examples of aspect manipulation</vt:lpstr>
      <vt:lpstr>PowerPoint Presentation</vt:lpstr>
      <vt:lpstr>Evidence from pidgins and creoles</vt:lpstr>
      <vt:lpstr>PowerPoint Presentation</vt:lpstr>
      <vt:lpstr>PowerPoint Presentation</vt:lpstr>
      <vt:lpstr>PowerPoint Presentation</vt:lpstr>
      <vt:lpstr>Clawing back?</vt:lpstr>
      <vt:lpstr>The social dimension</vt:lpstr>
      <vt:lpstr>PowerPoint Presentation</vt:lpstr>
      <vt:lpstr>PowerPoint Presentation</vt:lpstr>
      <vt:lpstr>Some inferences</vt:lpstr>
      <vt:lpstr>PowerPoint Presentation</vt:lpstr>
      <vt:lpstr>Predictions</vt:lpstr>
      <vt:lpstr>New research question</vt:lpstr>
    </vt:vector>
  </TitlesOfParts>
  <Company>University of Oklahoma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Complexity in Language</dc:title>
  <dc:creator>Marcia Haag</dc:creator>
  <cp:lastModifiedBy>Marcia Haag</cp:lastModifiedBy>
  <cp:revision>38</cp:revision>
  <dcterms:created xsi:type="dcterms:W3CDTF">2013-10-01T19:56:26Z</dcterms:created>
  <dcterms:modified xsi:type="dcterms:W3CDTF">2013-10-06T14:16:53Z</dcterms:modified>
</cp:coreProperties>
</file>