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8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62"/>
  </p:notesMasterIdLst>
  <p:handoutMasterIdLst>
    <p:handoutMasterId r:id="rId63"/>
  </p:handoutMasterIdLst>
  <p:sldIdLst>
    <p:sldId id="595" r:id="rId2"/>
    <p:sldId id="655" r:id="rId3"/>
    <p:sldId id="621" r:id="rId4"/>
    <p:sldId id="620" r:id="rId5"/>
    <p:sldId id="622" r:id="rId6"/>
    <p:sldId id="594" r:id="rId7"/>
    <p:sldId id="596" r:id="rId8"/>
    <p:sldId id="597" r:id="rId9"/>
    <p:sldId id="678" r:id="rId10"/>
    <p:sldId id="685" r:id="rId11"/>
    <p:sldId id="684" r:id="rId12"/>
    <p:sldId id="674" r:id="rId13"/>
    <p:sldId id="683" r:id="rId14"/>
    <p:sldId id="657" r:id="rId15"/>
    <p:sldId id="660" r:id="rId16"/>
    <p:sldId id="659" r:id="rId17"/>
    <p:sldId id="675" r:id="rId18"/>
    <p:sldId id="598" r:id="rId19"/>
    <p:sldId id="599" r:id="rId20"/>
    <p:sldId id="623" r:id="rId21"/>
    <p:sldId id="600" r:id="rId22"/>
    <p:sldId id="601" r:id="rId23"/>
    <p:sldId id="680" r:id="rId24"/>
    <p:sldId id="682" r:id="rId25"/>
    <p:sldId id="681" r:id="rId26"/>
    <p:sldId id="603" r:id="rId27"/>
    <p:sldId id="604" r:id="rId28"/>
    <p:sldId id="616" r:id="rId29"/>
    <p:sldId id="606" r:id="rId30"/>
    <p:sldId id="607" r:id="rId31"/>
    <p:sldId id="640" r:id="rId32"/>
    <p:sldId id="608" r:id="rId33"/>
    <p:sldId id="645" r:id="rId34"/>
    <p:sldId id="646" r:id="rId35"/>
    <p:sldId id="610" r:id="rId36"/>
    <p:sldId id="644" r:id="rId37"/>
    <p:sldId id="643" r:id="rId38"/>
    <p:sldId id="642" r:id="rId39"/>
    <p:sldId id="670" r:id="rId40"/>
    <p:sldId id="612" r:id="rId41"/>
    <p:sldId id="613" r:id="rId42"/>
    <p:sldId id="647" r:id="rId43"/>
    <p:sldId id="673" r:id="rId44"/>
    <p:sldId id="654" r:id="rId45"/>
    <p:sldId id="664" r:id="rId46"/>
    <p:sldId id="661" r:id="rId47"/>
    <p:sldId id="662" r:id="rId48"/>
    <p:sldId id="669" r:id="rId49"/>
    <p:sldId id="665" r:id="rId50"/>
    <p:sldId id="672" r:id="rId51"/>
    <p:sldId id="663" r:id="rId52"/>
    <p:sldId id="671" r:id="rId53"/>
    <p:sldId id="666" r:id="rId54"/>
    <p:sldId id="667" r:id="rId55"/>
    <p:sldId id="679" r:id="rId56"/>
    <p:sldId id="676" r:id="rId57"/>
    <p:sldId id="677" r:id="rId58"/>
    <p:sldId id="687" r:id="rId59"/>
    <p:sldId id="688" r:id="rId60"/>
    <p:sldId id="686" r:id="rId61"/>
  </p:sldIdLst>
  <p:sldSz cx="9144000" cy="6858000" type="screen4x3"/>
  <p:notesSz cx="9906000" cy="6794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99FF99"/>
    <a:srgbClr val="FFFFFF"/>
    <a:srgbClr val="FFFFCC"/>
    <a:srgbClr val="FFFF66"/>
    <a:srgbClr val="CCFFFF"/>
    <a:srgbClr val="FF3300"/>
    <a:srgbClr val="840502"/>
    <a:srgbClr val="4D1C1B"/>
    <a:srgbClr val="71360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736" autoAdjust="0"/>
    <p:restoredTop sz="93434" autoAdjust="0"/>
  </p:normalViewPr>
  <p:slideViewPr>
    <p:cSldViewPr>
      <p:cViewPr varScale="1">
        <p:scale>
          <a:sx n="81" d="100"/>
          <a:sy n="81" d="100"/>
        </p:scale>
        <p:origin x="-9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6726"/>
    </p:cViewPr>
  </p:sorterViewPr>
  <p:notesViewPr>
    <p:cSldViewPr>
      <p:cViewPr varScale="1">
        <p:scale>
          <a:sx n="62" d="100"/>
          <a:sy n="62" d="100"/>
        </p:scale>
        <p:origin x="-2898" y="-90"/>
      </p:cViewPr>
      <p:guideLst>
        <p:guide orient="horz" pos="2140"/>
        <p:guide pos="3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93373" cy="33972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10317" y="0"/>
            <a:ext cx="4293373" cy="33972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AA1168BA-B192-4F93-8795-A6B7D5DFB87A}" type="datetimeFigureOut">
              <a:rPr lang="en-US" smtClean="0"/>
              <a:pPr/>
              <a:t>05-Oct-13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3687"/>
            <a:ext cx="4293373" cy="33972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10317" y="6453687"/>
            <a:ext cx="4293373" cy="33972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2877C8EE-82E8-43DC-8D29-39F46D8278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29337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0317" y="0"/>
            <a:ext cx="429337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4375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3227388"/>
            <a:ext cx="79248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53687"/>
            <a:ext cx="429337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0317" y="6453687"/>
            <a:ext cx="429337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79CA7C03-FA5B-4735-B4CC-FC655F7CA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A7C03-FA5B-4735-B4CC-FC655F7CA71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A7C03-FA5B-4735-B4CC-FC655F7CA71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A7C03-FA5B-4735-B4CC-FC655F7CA71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A7C03-FA5B-4735-B4CC-FC655F7CA71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A7C03-FA5B-4735-B4CC-FC655F7CA71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A7C03-FA5B-4735-B4CC-FC655F7CA71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A7C03-FA5B-4735-B4CC-FC655F7CA71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A7C03-FA5B-4735-B4CC-FC655F7CA71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18.11.2010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Dietrich Baade VHS Ingolstadt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25344"/>
            <a:ext cx="2133600" cy="365125"/>
          </a:xfr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fld id="{F7A92A43-FDD0-4DA1-BF14-DEAC080AF7D5}" type="slidenum">
              <a:rPr lang="en-US" smtClean="0"/>
              <a:pPr/>
              <a:t>‹#›</a:t>
            </a:fld>
            <a:r>
              <a:rPr lang="en-US" dirty="0" smtClean="0"/>
              <a:t>/34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18.11.2010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Dietrich Baade VHS Ingolstadt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Arial Black" pitchFamily="34" charset="0"/>
              </a:defRPr>
            </a:lvl1pPr>
          </a:lstStyle>
          <a:p>
            <a:fld id="{F7A92A43-FDD0-4DA1-BF14-DEAC080AF7D5}" type="slidenum">
              <a:rPr lang="en-US" smtClean="0"/>
              <a:pPr/>
              <a:t>‹#›</a:t>
            </a:fld>
            <a:r>
              <a:rPr lang="en-US" dirty="0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18.11.2010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Dietrich Baade VHS Ingolstadt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25344"/>
            <a:ext cx="2133600" cy="365125"/>
          </a:xfrm>
        </p:spPr>
        <p:txBody>
          <a:bodyPr/>
          <a:lstStyle/>
          <a:p>
            <a:fld id="{F7A92A43-FDD0-4DA1-BF14-DEAC080AF7D5}" type="slidenum">
              <a:rPr lang="en-US" smtClean="0"/>
              <a:pPr/>
              <a:t>‹#›</a:t>
            </a:fld>
            <a:r>
              <a:rPr lang="en-US" dirty="0" smtClean="0"/>
              <a:t>/34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18.11.2010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Dietrich Baade VHS Ingolstadt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4904" y="6592267"/>
            <a:ext cx="2133600" cy="365125"/>
          </a:xfrm>
        </p:spPr>
        <p:txBody>
          <a:bodyPr/>
          <a:lstStyle/>
          <a:p>
            <a:fld id="{F7A92A43-FDD0-4DA1-BF14-DEAC080AF7D5}" type="slidenum">
              <a:rPr lang="en-US" smtClean="0"/>
              <a:pPr/>
              <a:t>‹#›</a:t>
            </a:fld>
            <a:r>
              <a:rPr lang="en-US" dirty="0" smtClean="0"/>
              <a:t>/34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18.11.2010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Dietrich Baade VHS Ingolstadt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74904" y="6592267"/>
            <a:ext cx="2133600" cy="365125"/>
          </a:xfrm>
        </p:spPr>
        <p:txBody>
          <a:bodyPr/>
          <a:lstStyle/>
          <a:p>
            <a:fld id="{F7A92A43-FDD0-4DA1-BF14-DEAC080AF7D5}" type="slidenum">
              <a:rPr lang="en-US" smtClean="0"/>
              <a:pPr/>
              <a:t>‹#›</a:t>
            </a:fld>
            <a:r>
              <a:rPr lang="en-US" dirty="0" smtClean="0"/>
              <a:t>/34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18.11.2010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Dietrich Baade VHS Ingolstadt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74904" y="6525344"/>
            <a:ext cx="2133600" cy="365125"/>
          </a:xfrm>
        </p:spPr>
        <p:txBody>
          <a:bodyPr/>
          <a:lstStyle/>
          <a:p>
            <a:fld id="{F7A92A43-FDD0-4DA1-BF14-DEAC080AF7D5}" type="slidenum">
              <a:rPr lang="en-US" smtClean="0"/>
              <a:pPr/>
              <a:t>‹#›</a:t>
            </a:fld>
            <a:r>
              <a:rPr lang="en-US" dirty="0" smtClean="0"/>
              <a:t>/34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18.11.2010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Dietrich Baade VHS Ingolstadt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2267"/>
            <a:ext cx="2133600" cy="365125"/>
          </a:xfrm>
        </p:spPr>
        <p:txBody>
          <a:bodyPr/>
          <a:lstStyle/>
          <a:p>
            <a:fld id="{F7A92A43-FDD0-4DA1-BF14-DEAC080AF7D5}" type="slidenum">
              <a:rPr lang="en-US" smtClean="0"/>
              <a:pPr/>
              <a:t>‹#›</a:t>
            </a:fld>
            <a:r>
              <a:rPr lang="en-US" dirty="0" smtClean="0"/>
              <a:t>/34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18.11.2010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Dietrich Baade VHS Ingolstadt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2267"/>
            <a:ext cx="2133600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F7A92A43-FDD0-4DA1-BF14-DEAC080AF7D5}" type="slidenum">
              <a:rPr lang="en-US" smtClean="0"/>
              <a:pPr/>
              <a:t>‹#›</a:t>
            </a:fld>
            <a:r>
              <a:rPr lang="en-US" dirty="0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18.11.2010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Dietrich Baade VHS Ingolstadt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4904" y="65253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FF00"/>
                </a:solidFill>
                <a:latin typeface="Arial Black" pitchFamily="34" charset="0"/>
              </a:defRPr>
            </a:lvl1pPr>
          </a:lstStyle>
          <a:p>
            <a:fld id="{F7A92A43-FDD0-4DA1-BF14-DEAC080AF7D5}" type="slidenum">
              <a:rPr lang="en-US" smtClean="0"/>
              <a:pPr/>
              <a:t>‹#›</a:t>
            </a:fld>
            <a:r>
              <a:rPr lang="en-US" dirty="0" smtClean="0"/>
              <a:t>/34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9" r:id="rId6"/>
    <p:sldLayoutId id="2147483672" r:id="rId7"/>
    <p:sldLayoutId id="2147483673" r:id="rId8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o.org/sci/facilities/eelt/scienc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6.png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gif"/><Relationship Id="rId4" Type="http://schemas.openxmlformats.org/officeDocument/2006/relationships/image" Target="../media/image114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8680" y="-963488"/>
            <a:ext cx="12169352" cy="93880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24744"/>
            <a:ext cx="9036496" cy="2404864"/>
          </a:xfrm>
        </p:spPr>
        <p:txBody>
          <a:bodyPr>
            <a:norm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European Southern Observatory’s </a:t>
            </a:r>
          </a:p>
          <a:p>
            <a:pPr algn="ctr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Extremely Large Telescope (E-ELT)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72008" y="3874403"/>
            <a:ext cx="92525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Dietrich Baade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(Talk partly based on an earlier presentation by former E-ELT Project Scientist Markus </a:t>
            </a:r>
            <a:r>
              <a:rPr lang="en-US" sz="1100" dirty="0" err="1" smtClean="0">
                <a:solidFill>
                  <a:srgbClr val="FFFF00"/>
                </a:solidFill>
              </a:rPr>
              <a:t>Kissler-Patig</a:t>
            </a:r>
            <a:r>
              <a:rPr lang="en-US" sz="1100" dirty="0" smtClean="0">
                <a:solidFill>
                  <a:srgbClr val="FFFF00"/>
                </a:solidFill>
              </a:rPr>
              <a:t>)</a:t>
            </a:r>
          </a:p>
          <a:p>
            <a:pPr algn="ctr"/>
            <a:endParaRPr lang="en-US" sz="1600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European </a:t>
            </a:r>
            <a:r>
              <a:rPr lang="en-US" sz="1600" dirty="0" err="1" smtClean="0">
                <a:solidFill>
                  <a:srgbClr val="FFFF00"/>
                </a:solidFill>
              </a:rPr>
              <a:t>Organisation</a:t>
            </a:r>
            <a:r>
              <a:rPr lang="en-US" sz="1600" dirty="0" smtClean="0">
                <a:solidFill>
                  <a:srgbClr val="FFFF00"/>
                </a:solidFill>
              </a:rPr>
              <a:t> for Astronomical Research in the Southern Hemisphere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31" y="6093296"/>
            <a:ext cx="1457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1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www.eso.org/public/archives/images/screen/eso-vlt-suns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495" y="-891480"/>
            <a:ext cx="9509023" cy="6336872"/>
          </a:xfrm>
          <a:prstGeom prst="rect">
            <a:avLst/>
          </a:prstGeom>
          <a:noFill/>
        </p:spPr>
      </p:pic>
      <p:sp>
        <p:nvSpPr>
          <p:cNvPr id="1028" name="AutoShape 4" descr="https://encrypted-tbn2.gstatic.com/images?q=tbn:ANd9GcQQ2gkaH9z3XiOQJNus0FsjH-w90GJgXyxN3vvOf5W2DvJSs5GJQBcqbq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upload.wikimedia.org/wikipedia/commons/1/15/Giant_Magellan_Telescope_-_artist%27s_concep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7581"/>
            <a:ext cx="3275856" cy="1839691"/>
          </a:xfrm>
          <a:prstGeom prst="rect">
            <a:avLst/>
          </a:prstGeom>
          <a:noFill/>
        </p:spPr>
      </p:pic>
      <p:pic>
        <p:nvPicPr>
          <p:cNvPr id="1034" name="Picture 10" descr="http://upload.wikimedia.org/wikipedia/commons/f/fa/Top_view_of_tmt_compl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648" y="4040758"/>
            <a:ext cx="3275856" cy="1836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79512" y="580618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Evolutionary answer:  Of course, the VLT will be topped eventually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10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ile:Moonset over ESO's Very Large Telesc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980728"/>
            <a:ext cx="10293431" cy="6858000"/>
          </a:xfrm>
          <a:prstGeom prst="rect">
            <a:avLst/>
          </a:prstGeom>
          <a:noFill/>
        </p:spPr>
      </p:pic>
      <p:sp>
        <p:nvSpPr>
          <p:cNvPr id="1028" name="AutoShape 4" descr="https://encrypted-tbn2.gstatic.com/images?q=tbn:ANd9GcQQ2gkaH9z3XiOQJNus0FsjH-w90GJgXyxN3vvOf5W2DvJSs5GJQBcqbq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upload.wikimedia.org/wikipedia/commons/1/15/Giant_Magellan_Telescope_-_artist%27s_concep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7581"/>
            <a:ext cx="3275856" cy="1839691"/>
          </a:xfrm>
          <a:prstGeom prst="rect">
            <a:avLst/>
          </a:prstGeom>
          <a:noFill/>
        </p:spPr>
      </p:pic>
      <p:pic>
        <p:nvPicPr>
          <p:cNvPr id="1034" name="Picture 10" descr="http://upload.wikimedia.org/wikipedia/commons/f/fa/Top_view_of_tmt_compl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648" y="4040758"/>
            <a:ext cx="3275856" cy="1836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979712" y="5961474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ESO community will undertake every possible effort that it is not itself topped.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8" name="Picture 14" descr="http://www.qmtmag.com/images/e-elt--telescop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016668"/>
            <a:ext cx="2880320" cy="1916388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11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131840" y="5949280"/>
            <a:ext cx="151216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9228"/>
            <a:ext cx="9144000" cy="89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 descr="http://images.streetwise.co/wp-content/uploads/2011/05/community-manage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588172"/>
            <a:ext cx="1944216" cy="1289100"/>
          </a:xfrm>
          <a:prstGeom prst="rect">
            <a:avLst/>
          </a:prstGeom>
          <a:noFill/>
        </p:spPr>
      </p:pic>
      <p:pic>
        <p:nvPicPr>
          <p:cNvPr id="73732" name="Picture 4" descr="&gt;European Organisation for Astronomical Research in the Southern Hemisphe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5499525"/>
            <a:ext cx="288032" cy="37774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516216" y="558924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Community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12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insectime.org/main/wp-content/uploads/2013/02/community.jpg"/>
          <p:cNvPicPr>
            <a:picLocks noChangeAspect="1" noChangeArrowheads="1"/>
          </p:cNvPicPr>
          <p:nvPr/>
        </p:nvPicPr>
        <p:blipFill>
          <a:blip r:embed="rId2" cstate="print">
            <a:lum bright="65000"/>
          </a:blip>
          <a:srcRect/>
          <a:stretch>
            <a:fillRect/>
          </a:stretch>
        </p:blipFill>
        <p:spPr bwMode="auto">
          <a:xfrm>
            <a:off x="0" y="0"/>
            <a:ext cx="9858372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3568" y="2381979"/>
            <a:ext cx="770485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About 2500 astronomers working at ~150 institutes.</a:t>
            </a:r>
          </a:p>
          <a:p>
            <a:endParaRPr lang="en-US" sz="2400" dirty="0" smtClean="0"/>
          </a:p>
          <a:p>
            <a:r>
              <a:rPr lang="en-US" sz="2400" dirty="0" smtClean="0"/>
              <a:t>Nearly 110 astronomers at ESO.  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620688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ESO and its Community: People</a:t>
            </a:r>
            <a:endParaRPr lang="en-US" sz="2800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13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nsectime.org/main/wp-content/uploads/2013/02/community.jpg"/>
          <p:cNvPicPr>
            <a:picLocks noChangeAspect="1" noChangeArrowheads="1"/>
          </p:cNvPicPr>
          <p:nvPr/>
        </p:nvPicPr>
        <p:blipFill>
          <a:blip r:embed="rId2" cstate="print">
            <a:lum bright="65000"/>
          </a:blip>
          <a:srcRect/>
          <a:stretch>
            <a:fillRect/>
          </a:stretch>
        </p:blipFill>
        <p:spPr bwMode="auto">
          <a:xfrm>
            <a:off x="0" y="0"/>
            <a:ext cx="9858372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1628800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A large fraction of the financial resources available in Europe to ground-based astronomy goes to ESO.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=&gt;  ESO must support a very broad scientific menu.    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3212976"/>
            <a:ext cx="838842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European ground-based astronomical community receives a not negligible fraction of its funding for engineering efforts from ESO - especially through the instrumentation programs.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620688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ESO and its Community: Money</a:t>
            </a:r>
            <a:endParaRPr lang="en-US" sz="28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5262299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ESO also awards generous amounts of GTO to instrument consortia.  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14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://insectime.org/main/wp-content/uploads/2013/02/community.jpg"/>
          <p:cNvPicPr>
            <a:picLocks noChangeAspect="1" noChangeArrowheads="1"/>
          </p:cNvPicPr>
          <p:nvPr/>
        </p:nvPicPr>
        <p:blipFill>
          <a:blip r:embed="rId2" cstate="print">
            <a:lum bright="65000"/>
          </a:blip>
          <a:srcRect/>
          <a:stretch>
            <a:fillRect/>
          </a:stretch>
        </p:blipFill>
        <p:spPr bwMode="auto">
          <a:xfrm>
            <a:off x="0" y="0"/>
            <a:ext cx="9858372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83568" y="3524815"/>
            <a:ext cx="846043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ESO provides frameworks for common infrastructure (e.g., archive, data flow system, control system, technical standards, detector systems).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3568" y="5013176"/>
            <a:ext cx="799288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community uses these tools and contributes new applications.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83568" y="6135687"/>
            <a:ext cx="799288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ESO consolidates, amplifies, and disseminates them.    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67544" y="619200"/>
            <a:ext cx="867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ESO and its Community: Facilities and Platforms</a:t>
            </a:r>
            <a:endParaRPr lang="en-US" sz="2800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683568" y="2381979"/>
            <a:ext cx="7704856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community enables this process by providing world-class instruments.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55576" y="1301859"/>
            <a:ext cx="7704856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ESO develops and operates world-class facilities on behalf of its community.</a:t>
            </a:r>
            <a:endParaRPr lang="en-US" sz="2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15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insectime.org/main/wp-content/uploads/2013/02/community.jpg"/>
          <p:cNvPicPr>
            <a:picLocks noChangeAspect="1" noChangeArrowheads="1"/>
          </p:cNvPicPr>
          <p:nvPr/>
        </p:nvPicPr>
        <p:blipFill>
          <a:blip r:embed="rId2" cstate="print">
            <a:lum bright="65000"/>
          </a:blip>
          <a:srcRect/>
          <a:stretch>
            <a:fillRect/>
          </a:stretch>
        </p:blipFill>
        <p:spPr bwMode="auto">
          <a:xfrm>
            <a:off x="0" y="0"/>
            <a:ext cx="9858372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3568" y="5108991"/>
            <a:ext cx="820891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‘ESO process’  is a complex and ever more tightly woven highly successful network of distributed and shared experience and mutual confidence.   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1412776"/>
            <a:ext cx="813690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 is permanent substantial give and take between ESO and its community. 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620688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ESO and its Community: A Network</a:t>
            </a:r>
            <a:endParaRPr lang="en-US" sz="2800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683568" y="3284984"/>
            <a:ext cx="806489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ESO’s good relations to industry form the third pillar.</a:t>
            </a:r>
            <a:endParaRPr lang="en-US" sz="2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2585" y="5949280"/>
            <a:ext cx="1737927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83568" y="2492896"/>
            <a:ext cx="806489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Every such exchange adds extra value.  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83568" y="4038163"/>
            <a:ext cx="8064896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Recipy</a:t>
            </a:r>
            <a:r>
              <a:rPr lang="en-US" sz="2400" dirty="0" smtClean="0"/>
              <a:t> against ‘agency syndrome’:  </a:t>
            </a:r>
            <a:r>
              <a:rPr lang="en-US" sz="2400" i="1" dirty="0" smtClean="0"/>
              <a:t>If it can be done outside ESO, try that first.  </a:t>
            </a:r>
            <a:endParaRPr lang="en-US" sz="2400" i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16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782706"/>
            <a:ext cx="7176797" cy="5382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17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lum bright="-30000" contrast="-65000"/>
          </a:blip>
          <a:srcRect/>
          <a:stretch>
            <a:fillRect/>
          </a:stretch>
        </p:blipFill>
        <p:spPr bwMode="auto">
          <a:xfrm>
            <a:off x="-54768" y="-5283968"/>
            <a:ext cx="9198768" cy="1379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1"/>
          <p:cNvSpPr>
            <a:spLocks/>
          </p:cNvSpPr>
          <p:nvPr/>
        </p:nvSpPr>
        <p:spPr bwMode="auto">
          <a:xfrm>
            <a:off x="1115616" y="1412776"/>
            <a:ext cx="6984776" cy="53285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67881" indent="-267881">
              <a:spcBef>
                <a:spcPts val="914"/>
              </a:spcBef>
              <a:buSzPct val="125000"/>
              <a:buFont typeface="Georgia" pitchFamily="18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Most ambitious optical telescope ever built</a:t>
            </a:r>
          </a:p>
          <a:p>
            <a:pPr marL="267881" indent="-267881">
              <a:spcBef>
                <a:spcPts val="914"/>
              </a:spcBef>
              <a:buSzPct val="125000"/>
              <a:buFont typeface="Georgia" pitchFamily="18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Primary mirror of 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~39 m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diameter</a:t>
            </a:r>
          </a:p>
          <a:p>
            <a:pPr marL="267881" indent="-267881">
              <a:spcBef>
                <a:spcPts val="914"/>
              </a:spcBef>
              <a:buSzPct val="125000"/>
              <a:buFont typeface="Georgia" pitchFamily="18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Working at optical / infrared 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wavelengths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marL="267881" indent="-267881">
              <a:spcBef>
                <a:spcPts val="914"/>
              </a:spcBef>
              <a:buSzPct val="125000"/>
              <a:buFont typeface="Georgia" pitchFamily="18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Built-in adaptive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optics with 6 lasers - diffraction limited</a:t>
            </a:r>
          </a:p>
          <a:p>
            <a:pPr marL="267881" indent="-267881">
              <a:spcBef>
                <a:spcPts val="914"/>
              </a:spcBef>
              <a:buSzPct val="125000"/>
              <a:buFont typeface="Georgia" pitchFamily="18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Status: Handed in 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construction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p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roposal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after 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detailed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design phase (B)</a:t>
            </a:r>
          </a:p>
          <a:p>
            <a:pPr marL="267881" indent="-267881">
              <a:spcBef>
                <a:spcPts val="914"/>
              </a:spcBef>
              <a:buSzPct val="125000"/>
              <a:buFont typeface="Georgia" pitchFamily="18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Start construction 2012 - first light in 2021</a:t>
            </a:r>
          </a:p>
          <a:p>
            <a:pPr marL="267881" indent="-267881">
              <a:spcBef>
                <a:spcPts val="914"/>
              </a:spcBef>
              <a:buSzPct val="125000"/>
              <a:buFont typeface="Georgia" pitchFamily="18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Construction 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cost</a:t>
            </a:r>
          </a:p>
          <a:p>
            <a:pPr marL="1639481" lvl="3" indent="-267881">
              <a:spcBef>
                <a:spcPts val="914"/>
              </a:spcBef>
              <a:buSzPct val="125000"/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Telescope	883 M€</a:t>
            </a:r>
          </a:p>
          <a:p>
            <a:pPr marL="1639481" lvl="3" indent="-267881">
              <a:spcBef>
                <a:spcPts val="914"/>
              </a:spcBef>
              <a:buSzPct val="125000"/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Contingency	100 M€</a:t>
            </a:r>
          </a:p>
          <a:p>
            <a:pPr marL="1639481" lvl="3" indent="-267881">
              <a:spcBef>
                <a:spcPts val="914"/>
              </a:spcBef>
              <a:buSzPct val="125000"/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Instruments	100 M€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</p:txBody>
      </p:sp>
      <p:sp>
        <p:nvSpPr>
          <p:cNvPr id="15364" name="Rectangle 3"/>
          <p:cNvSpPr>
            <a:spLocks/>
          </p:cNvSpPr>
          <p:nvPr/>
        </p:nvSpPr>
        <p:spPr bwMode="auto">
          <a:xfrm>
            <a:off x="467544" y="405825"/>
            <a:ext cx="8208912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25400" dir="2700000" algn="tl" rotWithShape="0">
              <a:prstClr val="black"/>
            </a:outerShdw>
          </a:effec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The European Extremely Large Telescope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18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lum bright="-7000"/>
          </a:blip>
          <a:srcRect/>
          <a:stretch>
            <a:fillRect/>
          </a:stretch>
        </p:blipFill>
        <p:spPr bwMode="auto">
          <a:xfrm>
            <a:off x="-1116633" y="-27384"/>
            <a:ext cx="11141961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43808" y="666936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5549170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E-ELT primary mirror in real life size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19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innfigur.com/images/1/2/100_78_2.JPG?osCsid=61gfhfj8h0qsflbk9cbafau9l6"/>
          <p:cNvPicPr>
            <a:picLocks noChangeAspect="1" noChangeArrowheads="1"/>
          </p:cNvPicPr>
          <p:nvPr/>
        </p:nvPicPr>
        <p:blipFill>
          <a:blip r:embed="rId2" cstate="print">
            <a:lum bright="53000"/>
          </a:blip>
          <a:srcRect/>
          <a:stretch>
            <a:fillRect/>
          </a:stretch>
        </p:blipFill>
        <p:spPr bwMode="auto">
          <a:xfrm>
            <a:off x="0" y="-1251520"/>
            <a:ext cx="9739714" cy="860341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016" y="3429000"/>
            <a:ext cx="8856984" cy="28083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600" b="1" u="sng" dirty="0" smtClean="0">
                <a:latin typeface="Arial" pitchFamily="34" charset="0"/>
                <a:cs typeface="Arial" pitchFamily="34" charset="0"/>
              </a:rPr>
              <a:t>Disclaimer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Although I had the privilege to lead efforts in almost all science-driven operations and technology domains ESO has entrusted astronomers with, I have not been directly involved in the E-ELT project.</a:t>
            </a:r>
          </a:p>
          <a:p>
            <a:pPr marL="324000" indent="-324000">
              <a:buNone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324000" indent="-324000">
              <a:buNone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And the talk hasn’t really been updated for two years.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2" y="6165304"/>
            <a:ext cx="691276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Listen at your own risk.  Reduce it by asking questions!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2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1035496"/>
            <a:ext cx="12192000" cy="986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5201" y="-176277"/>
            <a:ext cx="5253103" cy="742170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1" name="Rectangle 2"/>
          <p:cNvSpPr>
            <a:spLocks/>
          </p:cNvSpPr>
          <p:nvPr/>
        </p:nvSpPr>
        <p:spPr bwMode="auto">
          <a:xfrm>
            <a:off x="2555776" y="6093296"/>
            <a:ext cx="4320480" cy="908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spcAft>
                <a:spcPts val="1800"/>
              </a:spcAft>
            </a:pPr>
            <a:r>
              <a:rPr lang="en-US" sz="1800" dirty="0">
                <a:solidFill>
                  <a:schemeClr val="bg1"/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Available 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at: </a:t>
            </a:r>
            <a:r>
              <a:rPr lang="en-US" sz="1800" u="sng" dirty="0"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  <a:hlinkClick r:id="rId4"/>
              </a:rPr>
              <a:t>www.eso.org/sci/facilities/eelt/science/</a:t>
            </a:r>
            <a:r>
              <a:rPr lang="en-US" sz="1800" dirty="0"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666936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2051720" y="0"/>
            <a:ext cx="2808312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spcAft>
                <a:spcPts val="1800"/>
              </a:spcAft>
            </a:pPr>
            <a:r>
              <a:rPr lang="en-US" sz="1800" u="sng" dirty="0" smtClean="0">
                <a:solidFill>
                  <a:srgbClr val="002060"/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The E-ELT Science Case:</a:t>
            </a:r>
            <a:endParaRPr lang="en-US" sz="1800" u="sng" dirty="0">
              <a:solidFill>
                <a:srgbClr val="002060"/>
              </a:solidFill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20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0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1"/>
          <p:cNvSpPr>
            <a:spLocks/>
          </p:cNvSpPr>
          <p:nvPr/>
        </p:nvSpPr>
        <p:spPr bwMode="auto">
          <a:xfrm>
            <a:off x="539552" y="1124744"/>
            <a:ext cx="8534499" cy="11521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25400" dir="2700000" algn="tl" rotWithShape="0">
              <a:prstClr val="black"/>
            </a:outerShdw>
          </a:effectLst>
        </p:spPr>
        <p:txBody>
          <a:bodyPr lIns="0" tIns="0" rIns="0" bIns="0"/>
          <a:lstStyle/>
          <a:p>
            <a:pPr algn="l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The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E-ELT is conceived as a multi-purpose observatory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that, from the start of operations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in a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decade, shall remain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at the forefront of science for 20-30 years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.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l"/>
            <a:endParaRPr lang="en-US" sz="2400" dirty="0"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96517"/>
            <a:ext cx="4932040" cy="336148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426" y="3501008"/>
            <a:ext cx="4343574" cy="33569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9552" y="2598003"/>
            <a:ext cx="853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It is challenging to anticipate the science needs in 2050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(today’s PhD students will retire around that time).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21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lum bright="-65000" contrast="-40000"/>
          </a:blip>
          <a:srcRect/>
          <a:stretch>
            <a:fillRect/>
          </a:stretch>
        </p:blipFill>
        <p:spPr bwMode="auto">
          <a:xfrm>
            <a:off x="0" y="-1"/>
            <a:ext cx="9144000" cy="791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1"/>
          <p:cNvSpPr>
            <a:spLocks/>
          </p:cNvSpPr>
          <p:nvPr/>
        </p:nvSpPr>
        <p:spPr bwMode="auto">
          <a:xfrm>
            <a:off x="395536" y="1052736"/>
            <a:ext cx="8352928" cy="29037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Therefore, the E-ELT Science Case is as broad and diverse as its users community.  The project carries </a:t>
            </a:r>
          </a:p>
          <a:p>
            <a:pPr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A dozen detailed science cases </a:t>
            </a:r>
          </a:p>
          <a:p>
            <a:pPr algn="r"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(=&gt; Design Reference Mission)</a:t>
            </a:r>
          </a:p>
          <a:p>
            <a:pPr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  <a:sym typeface="Georgia" pitchFamily="18" charset="0"/>
              </a:rPr>
              <a:t>  Nearly 200 community-provided sciences cases </a:t>
            </a:r>
          </a:p>
          <a:p>
            <a:pPr algn="r"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  <a:sym typeface="Georgia" pitchFamily="18" charset="0"/>
              </a:rPr>
              <a:t>   (=&gt;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Design Reference Science Plan)</a:t>
            </a: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l">
              <a:spcAft>
                <a:spcPts val="1200"/>
              </a:spcAft>
            </a:pPr>
            <a:endParaRPr lang="en-US" sz="2200" dirty="0">
              <a:latin typeface="Georgia" pitchFamily="18" charset="0"/>
              <a:cs typeface="Times" charset="0"/>
              <a:sym typeface="Georgia" pitchFamily="18" charset="0"/>
            </a:endParaRPr>
          </a:p>
          <a:p>
            <a:pPr algn="l"/>
            <a:endParaRPr lang="en-US" sz="2200" dirty="0">
              <a:latin typeface="Georgia" pitchFamily="18" charset="0"/>
              <a:cs typeface="Times" charset="0"/>
              <a:sym typeface="Georgia" pitchFamily="18" charset="0"/>
            </a:endParaRPr>
          </a:p>
        </p:txBody>
      </p:sp>
      <p:sp>
        <p:nvSpPr>
          <p:cNvPr id="3" name="Rectangle 1"/>
          <p:cNvSpPr>
            <a:spLocks/>
          </p:cNvSpPr>
          <p:nvPr/>
        </p:nvSpPr>
        <p:spPr bwMode="auto">
          <a:xfrm>
            <a:off x="395536" y="4725144"/>
            <a:ext cx="8606159" cy="20882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The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scientific requirements 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rest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on three pillars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: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l">
              <a:spcAft>
                <a:spcPts val="1200"/>
              </a:spcAft>
              <a:buSzPct val="93000"/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Contemporary science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l">
              <a:spcAft>
                <a:spcPts val="1200"/>
              </a:spcAft>
              <a:buSzPct val="93000"/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Synergies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with other 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world-class facilities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l">
              <a:spcAft>
                <a:spcPts val="1200"/>
              </a:spcAft>
              <a:buSzPct val="93000"/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Discovery potential</a:t>
            </a:r>
            <a:endParaRPr lang="en-US" sz="2200" dirty="0">
              <a:solidFill>
                <a:schemeClr val="bg1"/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</a:effectLst>
              <a:latin typeface="Georgia" pitchFamily="18" charset="0"/>
              <a:cs typeface="Times" charset="0"/>
              <a:sym typeface="Georgia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22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lum bright="50000" contrast="-83000"/>
          </a:blip>
          <a:srcRect/>
          <a:stretch>
            <a:fillRect/>
          </a:stretch>
        </p:blipFill>
        <p:spPr bwMode="auto">
          <a:xfrm>
            <a:off x="-1188640" y="-747464"/>
            <a:ext cx="21431250" cy="14287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79512" y="1960091"/>
            <a:ext cx="7776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Larger      fainter, farther, earlier than with VLT (“</a:t>
            </a:r>
            <a:r>
              <a:rPr lang="en-US" sz="2400" dirty="0" err="1" smtClean="0"/>
              <a:t>citius</a:t>
            </a:r>
            <a:r>
              <a:rPr lang="en-US" sz="2400" dirty="0" smtClean="0"/>
              <a:t>, </a:t>
            </a:r>
            <a:r>
              <a:rPr lang="en-US" sz="2400" dirty="0" err="1" smtClean="0"/>
              <a:t>altius</a:t>
            </a:r>
            <a:r>
              <a:rPr lang="en-US" sz="2400" dirty="0" smtClean="0"/>
              <a:t>, </a:t>
            </a:r>
            <a:r>
              <a:rPr lang="en-US" sz="2400" dirty="0" err="1" smtClean="0"/>
              <a:t>fortius</a:t>
            </a:r>
            <a:r>
              <a:rPr lang="en-US" sz="2400" dirty="0" smtClean="0"/>
              <a:t>”)</a:t>
            </a:r>
          </a:p>
          <a:p>
            <a:pPr marL="781200" lvl="2" indent="-2520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Almost 25x larger light-collecting power (D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</a:t>
            </a:r>
          </a:p>
          <a:p>
            <a:pPr marL="781200" lvl="2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At </a:t>
            </a:r>
            <a:r>
              <a:rPr lang="en-US" sz="2400" dirty="0" err="1" smtClean="0"/>
              <a:t>Strehl</a:t>
            </a:r>
            <a:r>
              <a:rPr lang="en-US" sz="2400" dirty="0" smtClean="0"/>
              <a:t> of 1, almost 600x more sensitive for background-limited point sources (D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)</a:t>
            </a:r>
          </a:p>
          <a:p>
            <a:pPr marL="781200" lvl="2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Galaxy formation</a:t>
            </a:r>
          </a:p>
          <a:p>
            <a:pPr marL="781200" lvl="2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Can reach </a:t>
            </a:r>
            <a:r>
              <a:rPr lang="en-US" sz="2400" dirty="0" err="1" smtClean="0"/>
              <a:t>SNe</a:t>
            </a:r>
            <a:r>
              <a:rPr lang="en-US" sz="2400" dirty="0" smtClean="0"/>
              <a:t> </a:t>
            </a:r>
            <a:r>
              <a:rPr lang="en-US" sz="2400" dirty="0" err="1" smtClean="0"/>
              <a:t>Ia</a:t>
            </a:r>
            <a:r>
              <a:rPr lang="en-US" sz="2400" dirty="0" smtClean="0"/>
              <a:t> at z &gt; 4 (90% look-back time)</a:t>
            </a:r>
          </a:p>
          <a:p>
            <a:pPr marL="781200" lvl="2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err="1" smtClean="0"/>
              <a:t>Nucleocosmochronology</a:t>
            </a:r>
            <a:endParaRPr lang="en-US" sz="2400" dirty="0" smtClean="0"/>
          </a:p>
          <a:p>
            <a:pPr marL="781200" lvl="2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Full WD cooling sequence in GCs</a:t>
            </a:r>
          </a:p>
          <a:p>
            <a:pPr marL="781200" lvl="2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339752" y="52951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Size really does matter (I)</a:t>
            </a:r>
            <a:endParaRPr lang="en-US" sz="2800" u="sng" dirty="0"/>
          </a:p>
        </p:txBody>
      </p:sp>
      <p:sp>
        <p:nvSpPr>
          <p:cNvPr id="16" name="Right Arrow 15"/>
          <p:cNvSpPr/>
          <p:nvPr/>
        </p:nvSpPr>
        <p:spPr>
          <a:xfrm>
            <a:off x="1314000" y="2088000"/>
            <a:ext cx="330336" cy="216024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00000">
            <a:off x="7225045" y="5246451"/>
            <a:ext cx="18628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New frontiers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23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lum bright="50000" contrast="-83000"/>
          </a:blip>
          <a:srcRect/>
          <a:stretch>
            <a:fillRect/>
          </a:stretch>
        </p:blipFill>
        <p:spPr bwMode="auto">
          <a:xfrm>
            <a:off x="-1908720" y="-387424"/>
            <a:ext cx="21431250" cy="14287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79512" y="2204864"/>
            <a:ext cx="9505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Larger      better than with VLT</a:t>
            </a:r>
          </a:p>
          <a:p>
            <a:pPr marL="709200" lvl="2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Resolve stellar populations in Virgo </a:t>
            </a:r>
            <a:r>
              <a:rPr lang="en-US" sz="2400" dirty="0" err="1" smtClean="0"/>
              <a:t>supercluster</a:t>
            </a:r>
            <a:r>
              <a:rPr lang="en-US" sz="2400" dirty="0" smtClean="0"/>
              <a:t>  </a:t>
            </a:r>
          </a:p>
          <a:p>
            <a:pPr marL="709200" lvl="2" indent="-252000"/>
            <a:r>
              <a:rPr lang="en-US" sz="2400" dirty="0" smtClean="0"/>
              <a:t>	(nearest massive early-type galaxies)</a:t>
            </a:r>
          </a:p>
          <a:p>
            <a:pPr marL="709200" lvl="2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Constrain variation of fundamental constants (</a:t>
            </a:r>
            <a:r>
              <a:rPr lang="el-GR" sz="2400" dirty="0" smtClean="0"/>
              <a:t>α</a:t>
            </a:r>
            <a:r>
              <a:rPr lang="en-US" sz="2400" dirty="0" smtClean="0"/>
              <a:t>, </a:t>
            </a:r>
            <a:r>
              <a:rPr lang="el-GR" sz="2400" dirty="0" smtClean="0"/>
              <a:t>μ</a:t>
            </a:r>
            <a:r>
              <a:rPr lang="en-US" sz="2400" dirty="0" smtClean="0"/>
              <a:t>, etc.)</a:t>
            </a:r>
          </a:p>
          <a:p>
            <a:pPr marL="709200" lvl="2" indent="-252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…</a:t>
            </a:r>
          </a:p>
        </p:txBody>
      </p:sp>
      <p:sp>
        <p:nvSpPr>
          <p:cNvPr id="29" name="TextBox 28"/>
          <p:cNvSpPr txBox="1"/>
          <p:nvPr/>
        </p:nvSpPr>
        <p:spPr>
          <a:xfrm rot="600000">
            <a:off x="6707497" y="4838026"/>
            <a:ext cx="24201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New opportunities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1314000" y="2348880"/>
            <a:ext cx="330336" cy="216024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39752" y="52951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Size really does matter (II)</a:t>
            </a:r>
            <a:endParaRPr lang="en-US" sz="2800" u="sn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24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lum bright="50000" contrast="-83000"/>
          </a:blip>
          <a:srcRect/>
          <a:stretch>
            <a:fillRect/>
          </a:stretch>
        </p:blipFill>
        <p:spPr bwMode="auto">
          <a:xfrm>
            <a:off x="-1908720" y="-387424"/>
            <a:ext cx="21431250" cy="14287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251520" y="1988840"/>
            <a:ext cx="114492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/>
              <a:t>Larger      more precise than with VLT</a:t>
            </a:r>
          </a:p>
          <a:p>
            <a:pPr marL="709200" lvl="2" indent="-2520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Sun/Earth-like star/</a:t>
            </a:r>
            <a:r>
              <a:rPr lang="en-US" sz="2400" dirty="0" err="1" smtClean="0"/>
              <a:t>exoplanet</a:t>
            </a:r>
            <a:r>
              <a:rPr lang="en-US" sz="2400" dirty="0" smtClean="0"/>
              <a:t> systems</a:t>
            </a:r>
          </a:p>
          <a:p>
            <a:pPr marL="1166400" lvl="3" indent="-252000">
              <a:buFont typeface="Courier New" pitchFamily="49" charset="0"/>
              <a:buChar char="o"/>
            </a:pPr>
            <a:r>
              <a:rPr lang="en-US" sz="2400" dirty="0" smtClean="0"/>
              <a:t>Stellar reflex velocity:  10 cm/s</a:t>
            </a:r>
          </a:p>
          <a:p>
            <a:pPr marL="1166400" lvl="3" indent="-252000">
              <a:buFont typeface="Courier New" pitchFamily="49" charset="0"/>
              <a:buChar char="o"/>
            </a:pPr>
            <a:r>
              <a:rPr lang="en-US" sz="2400" dirty="0" smtClean="0"/>
              <a:t>Contrast:  10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 over 0.1 </a:t>
            </a:r>
            <a:r>
              <a:rPr lang="en-US" sz="2400" dirty="0" err="1" smtClean="0"/>
              <a:t>arcsec</a:t>
            </a:r>
            <a:r>
              <a:rPr lang="en-US" sz="2400" dirty="0" smtClean="0"/>
              <a:t> / 0.5 mm (10 pc)</a:t>
            </a:r>
          </a:p>
          <a:p>
            <a:pPr marL="709200" lvl="2" indent="-2520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Acceleration of expansion of Universe</a:t>
            </a:r>
          </a:p>
          <a:p>
            <a:pPr marL="1166400" lvl="3" indent="-252000">
              <a:buFont typeface="Courier New" pitchFamily="49" charset="0"/>
              <a:buChar char="o"/>
            </a:pPr>
            <a:r>
              <a:rPr lang="en-US" sz="2400" dirty="0" smtClean="0"/>
              <a:t>Signal in Ly</a:t>
            </a:r>
            <a:r>
              <a:rPr lang="el-GR" sz="2400" dirty="0" smtClean="0"/>
              <a:t>α</a:t>
            </a:r>
            <a:r>
              <a:rPr lang="en-US" sz="2400" dirty="0" smtClean="0"/>
              <a:t> forest in quasars: 1 cm/s/yr</a:t>
            </a:r>
          </a:p>
          <a:p>
            <a:pPr marL="1166400" lvl="3" indent="-252000">
              <a:buFont typeface="Courier New" pitchFamily="49" charset="0"/>
              <a:buChar char="o"/>
            </a:pPr>
            <a:r>
              <a:rPr lang="en-US" sz="2400" dirty="0" smtClean="0"/>
              <a:t>Model-independent method</a:t>
            </a:r>
          </a:p>
          <a:p>
            <a:pPr marL="709200" lvl="2" indent="-2520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…</a:t>
            </a:r>
          </a:p>
          <a:p>
            <a:pPr marL="1166400" lvl="3" indent="-252000">
              <a:buFont typeface="Courier New" pitchFamily="49" charset="0"/>
              <a:buChar char="o"/>
            </a:pPr>
            <a:endParaRPr lang="en-US" dirty="0" smtClean="0"/>
          </a:p>
        </p:txBody>
      </p:sp>
      <p:sp>
        <p:nvSpPr>
          <p:cNvPr id="30" name="TextBox 29"/>
          <p:cNvSpPr txBox="1"/>
          <p:nvPr/>
        </p:nvSpPr>
        <p:spPr>
          <a:xfrm rot="600000">
            <a:off x="7436171" y="5513448"/>
            <a:ext cx="1650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New worlds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9752" y="52951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Size really does matter (III)</a:t>
            </a:r>
            <a:endParaRPr lang="en-US" sz="2800" u="sng" dirty="0"/>
          </a:p>
        </p:txBody>
      </p:sp>
      <p:sp>
        <p:nvSpPr>
          <p:cNvPr id="18" name="Right Arrow 17"/>
          <p:cNvSpPr/>
          <p:nvPr/>
        </p:nvSpPr>
        <p:spPr>
          <a:xfrm>
            <a:off x="1361344" y="2132856"/>
            <a:ext cx="330336" cy="216024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25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6143" y="0"/>
            <a:ext cx="10322719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/>
          </p:cNvSpPr>
          <p:nvPr/>
        </p:nvSpPr>
        <p:spPr bwMode="auto">
          <a:xfrm>
            <a:off x="6300192" y="5118283"/>
            <a:ext cx="2592288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800" dirty="0" smtClean="0"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</a:t>
            </a:r>
            <a:r>
              <a:rPr lang="en-US" sz="1800" dirty="0" err="1" smtClean="0"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Paranal</a:t>
            </a:r>
            <a:endParaRPr lang="en-US" sz="1800" dirty="0"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ctr"/>
            <a:r>
              <a:rPr lang="en-US" sz="1800" dirty="0" smtClean="0"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(Combined E-ELT/VLT </a:t>
            </a:r>
            <a:r>
              <a:rPr lang="en-US" sz="1800" dirty="0"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Operations Center)</a:t>
            </a:r>
          </a:p>
        </p:txBody>
      </p:sp>
      <p:sp>
        <p:nvSpPr>
          <p:cNvPr id="5" name="Down Arrow 4"/>
          <p:cNvSpPr/>
          <p:nvPr/>
        </p:nvSpPr>
        <p:spPr>
          <a:xfrm>
            <a:off x="1979712" y="1772816"/>
            <a:ext cx="242316" cy="345188"/>
          </a:xfrm>
          <a:prstGeom prst="downArrow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7452320" y="4437112"/>
            <a:ext cx="242316" cy="345188"/>
          </a:xfrm>
          <a:prstGeom prst="downArrow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/>
          </p:cNvSpPr>
          <p:nvPr/>
        </p:nvSpPr>
        <p:spPr bwMode="auto">
          <a:xfrm>
            <a:off x="827584" y="2492896"/>
            <a:ext cx="2592288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800" dirty="0" smtClean="0"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</a:t>
            </a:r>
            <a:r>
              <a:rPr lang="en-US" sz="1800" dirty="0" err="1" smtClean="0"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Armazones</a:t>
            </a:r>
            <a:endParaRPr lang="en-US" sz="1800" dirty="0"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ctr"/>
            <a:r>
              <a:rPr lang="en-US" sz="1800" dirty="0" smtClean="0"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(E-ELT site)</a:t>
            </a:r>
            <a:endParaRPr lang="en-US" sz="1800" dirty="0"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26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468544" cy="960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2785"/>
            <a:ext cx="9144000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22531" name="Straight Arrow Connector 5"/>
          <p:cNvCxnSpPr>
            <a:cxnSpLocks noChangeShapeType="1"/>
          </p:cNvCxnSpPr>
          <p:nvPr/>
        </p:nvCxnSpPr>
        <p:spPr bwMode="auto">
          <a:xfrm flipV="1">
            <a:off x="4644008" y="2780928"/>
            <a:ext cx="1178719" cy="58935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2532" name="TextBox 9"/>
          <p:cNvSpPr txBox="1">
            <a:spLocks noChangeArrowheads="1"/>
          </p:cNvSpPr>
          <p:nvPr/>
        </p:nvSpPr>
        <p:spPr bwMode="auto">
          <a:xfrm>
            <a:off x="5029324" y="3090763"/>
            <a:ext cx="910828" cy="21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r>
              <a:rPr lang="en-US" sz="1000" dirty="0"/>
              <a:t>~ 22 km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14096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Northern Chile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27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49291" y="-27384"/>
            <a:ext cx="12240683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983455"/>
            <a:ext cx="2248470" cy="18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3573016"/>
            <a:ext cx="2691059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71800" y="4566607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8-m </a:t>
            </a:r>
            <a:r>
              <a:rPr lang="en-US" u="sng" dirty="0" smtClean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LTs may (or may not) use adaptive optics (AO)</a:t>
            </a:r>
          </a:p>
          <a:p>
            <a:pPr marL="252000" indent="-252000">
              <a:spcBef>
                <a:spcPts val="1200"/>
              </a:spcBef>
              <a:buFont typeface="Arial" pitchFamily="34" charset="0"/>
              <a:buChar char="•"/>
            </a:pPr>
            <a:r>
              <a:rPr lang="en-US" u="sng" dirty="0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LTs fail without AO:  AO is built-in feature of E-ELT</a:t>
            </a:r>
          </a:p>
          <a:p>
            <a:pPr marL="252000" indent="-25200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Sky coverage much improved</a:t>
            </a:r>
          </a:p>
          <a:p>
            <a:pPr marL="252000" indent="-252000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 with laser guide stars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28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LTgri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8540" y="-688032"/>
            <a:ext cx="9432540" cy="7546032"/>
          </a:xfrm>
          <a:prstGeom prst="rect">
            <a:avLst/>
          </a:prstGeom>
        </p:spPr>
      </p:pic>
      <p:sp>
        <p:nvSpPr>
          <p:cNvPr id="24580" name="Rectangle 3"/>
          <p:cNvSpPr>
            <a:spLocks/>
          </p:cNvSpPr>
          <p:nvPr/>
        </p:nvSpPr>
        <p:spPr bwMode="auto">
          <a:xfrm>
            <a:off x="4283968" y="5013176"/>
            <a:ext cx="3816424" cy="15567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Aft>
                <a:spcPts val="1200"/>
              </a:spcAft>
            </a:pPr>
            <a:r>
              <a:rPr lang="en-US" sz="2400" u="sng" dirty="0">
                <a:effectLst/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Dome:</a:t>
            </a:r>
            <a:r>
              <a:rPr lang="en-US" sz="2400" dirty="0">
                <a:effectLst/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</a:t>
            </a:r>
          </a:p>
          <a:p>
            <a:pPr algn="l"/>
            <a:r>
              <a:rPr lang="en-US" sz="2400" dirty="0" smtClean="0">
                <a:effectLst/>
                <a:latin typeface="Arial" pitchFamily="34" charset="0"/>
                <a:ea typeface="Symbol" pitchFamily="18" charset="2"/>
                <a:cs typeface="Arial" pitchFamily="34" charset="0"/>
                <a:sym typeface="Georgia" pitchFamily="18" charset="0"/>
              </a:rPr>
              <a:t>80 m </a:t>
            </a:r>
            <a:r>
              <a:rPr lang="en-US" sz="2400" dirty="0">
                <a:effectLst/>
                <a:latin typeface="Arial" pitchFamily="34" charset="0"/>
                <a:ea typeface="Symbol" pitchFamily="18" charset="2"/>
                <a:cs typeface="Arial" pitchFamily="34" charset="0"/>
                <a:sym typeface="Georgia" pitchFamily="18" charset="0"/>
              </a:rPr>
              <a:t>x </a:t>
            </a:r>
            <a:r>
              <a:rPr lang="en-US" sz="2400" dirty="0" smtClean="0">
                <a:effectLst/>
                <a:latin typeface="Arial" pitchFamily="34" charset="0"/>
                <a:ea typeface="Symbol" pitchFamily="18" charset="2"/>
                <a:cs typeface="Arial" pitchFamily="34" charset="0"/>
                <a:sym typeface="Georgia" pitchFamily="18" charset="0"/>
              </a:rPr>
              <a:t>90 m </a:t>
            </a:r>
            <a:r>
              <a:rPr lang="en-US" sz="2400" dirty="0" smtClean="0">
                <a:effectLst/>
                <a:latin typeface="Arial" pitchFamily="34" charset="0"/>
                <a:ea typeface="Symbol" pitchFamily="18" charset="2"/>
                <a:cs typeface="Arial" pitchFamily="34" charset="0"/>
                <a:sym typeface="Georgia" pitchFamily="18" charset="0"/>
              </a:rPr>
              <a:t>Ø</a:t>
            </a:r>
          </a:p>
          <a:p>
            <a:pPr algn="l"/>
            <a:r>
              <a:rPr lang="en-US" sz="2400" dirty="0" smtClean="0">
                <a:latin typeface="Arial" pitchFamily="34" charset="0"/>
                <a:ea typeface="Symbol" pitchFamily="18" charset="2"/>
                <a:cs typeface="Arial" pitchFamily="34" charset="0"/>
                <a:sym typeface="Georgia" pitchFamily="18" charset="0"/>
              </a:rPr>
              <a:t>65,000 m</a:t>
            </a:r>
            <a:r>
              <a:rPr lang="en-US" sz="2400" baseline="30000" dirty="0" smtClean="0">
                <a:latin typeface="Arial" pitchFamily="34" charset="0"/>
                <a:ea typeface="Symbol" pitchFamily="18" charset="2"/>
                <a:cs typeface="Arial" pitchFamily="34" charset="0"/>
                <a:sym typeface="Georgia" pitchFamily="18" charset="0"/>
              </a:rPr>
              <a:t>3</a:t>
            </a:r>
            <a:endParaRPr lang="en-US" sz="2400" dirty="0" smtClean="0">
              <a:effectLst/>
              <a:latin typeface="Arial" pitchFamily="34" charset="0"/>
              <a:ea typeface="Symbol" pitchFamily="18" charset="2"/>
              <a:cs typeface="Arial" pitchFamily="34" charset="0"/>
              <a:sym typeface="Georgia" pitchFamily="18" charset="0"/>
            </a:endParaRPr>
          </a:p>
          <a:p>
            <a:pPr algn="l"/>
            <a:r>
              <a:rPr lang="en-US" sz="2400" dirty="0" smtClean="0">
                <a:effectLst/>
                <a:latin typeface="Arial" pitchFamily="34" charset="0"/>
                <a:ea typeface="Symbol" pitchFamily="18" charset="2"/>
                <a:cs typeface="Arial" pitchFamily="34" charset="0"/>
                <a:sym typeface="Georgia" pitchFamily="18" charset="0"/>
              </a:rPr>
              <a:t>fully </a:t>
            </a:r>
            <a:r>
              <a:rPr lang="en-US" sz="2400" dirty="0">
                <a:effectLst/>
                <a:latin typeface="Arial" pitchFamily="34" charset="0"/>
                <a:ea typeface="Symbol" pitchFamily="18" charset="2"/>
                <a:cs typeface="Arial" pitchFamily="34" charset="0"/>
                <a:sym typeface="Georgia" pitchFamily="18" charset="0"/>
              </a:rPr>
              <a:t>air conditioned 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2004"/>
            <a:ext cx="4130410" cy="396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5202" y="44624"/>
            <a:ext cx="606731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07904" y="2996952"/>
            <a:ext cx="5688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03848" y="260648"/>
            <a:ext cx="86409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4581" name="Rectangle 4"/>
          <p:cNvSpPr>
            <a:spLocks/>
          </p:cNvSpPr>
          <p:nvPr/>
        </p:nvSpPr>
        <p:spPr bwMode="auto">
          <a:xfrm>
            <a:off x="-180528" y="116632"/>
            <a:ext cx="3240360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spcAft>
                <a:spcPts val="1200"/>
              </a:spcAft>
            </a:pPr>
            <a:r>
              <a:rPr lang="en-US" sz="2400" u="sng" dirty="0">
                <a:effectLst/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Main structure:</a:t>
            </a:r>
            <a:r>
              <a:rPr lang="en-US" sz="2400" dirty="0">
                <a:effectLst/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</a:t>
            </a:r>
          </a:p>
          <a:p>
            <a:pPr algn="r"/>
            <a:r>
              <a:rPr lang="en-US" sz="2400" dirty="0" smtClean="0">
                <a:effectLst/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alt-</a:t>
            </a:r>
            <a:r>
              <a:rPr lang="en-US" sz="2400" dirty="0" err="1" smtClean="0">
                <a:effectLst/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az</a:t>
            </a:r>
            <a:r>
              <a:rPr lang="en-US" sz="2400" dirty="0" smtClean="0">
                <a:effectLst/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</a:t>
            </a:r>
            <a:r>
              <a:rPr lang="en-US" sz="2400" dirty="0">
                <a:effectLst/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mount, 2800 t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29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-4347864"/>
            <a:ext cx="9753600" cy="1223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99392"/>
            <a:ext cx="8064896" cy="864096"/>
          </a:xfrm>
        </p:spPr>
        <p:txBody>
          <a:bodyPr>
            <a:noAutofit/>
          </a:bodyPr>
          <a:lstStyle/>
          <a:p>
            <a:r>
              <a:rPr lang="en-US" sz="2600" b="1" u="sng" dirty="0" smtClean="0">
                <a:ln w="12700"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101600">
                    <a:schemeClr val="tx1">
                      <a:lumMod val="75000"/>
                      <a:lumOff val="2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The European Southern Observatory in a Nutshell</a:t>
            </a:r>
            <a:endParaRPr lang="en-US" sz="2600" b="1" u="sng" dirty="0">
              <a:ln w="12700">
                <a:solidFill>
                  <a:schemeClr val="tx1"/>
                </a:solidFill>
              </a:ln>
              <a:solidFill>
                <a:srgbClr val="FFFF66"/>
              </a:solidFill>
              <a:effectLst>
                <a:glow rad="101600">
                  <a:schemeClr val="tx1">
                    <a:lumMod val="75000"/>
                    <a:lumOff val="2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247916"/>
            <a:ext cx="2952328" cy="1627701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988840"/>
            <a:ext cx="3200400" cy="43624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7544" y="764704"/>
            <a:ext cx="662473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FFFFCC"/>
                </a:solidFill>
                <a:effectLst>
                  <a:glow rad="101600">
                    <a:schemeClr val="tx1">
                      <a:lumMod val="75000"/>
                      <a:lumOff val="25000"/>
                    </a:schemeClr>
                  </a:glow>
                </a:effectLst>
              </a:rPr>
              <a:t> 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/>
              </a:rPr>
              <a:t>Intergovernmental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/>
              </a:rPr>
              <a:t>organisation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</a:rPr>
              <a:t> (f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/>
              </a:rPr>
              <a:t>ounded in 1962)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/>
              </a:rPr>
              <a:t>  14 member states + Brazil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/>
              </a:rPr>
              <a:t>  Annual budget:  ~135 million €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/>
              </a:rPr>
              <a:t>  Number of staff:  ~700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</a:rPr>
              <a:t>  2 x 900 proposals/year (w/o ALMA)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/>
              </a:rPr>
              <a:t> 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</a:rPr>
              <a:t>850 refereed papers in 2012 (w/o ALMA)</a:t>
            </a:r>
            <a:endParaRPr lang="en-US" dirty="0" smtClean="0">
              <a:ln>
                <a:solidFill>
                  <a:schemeClr val="tx1"/>
                </a:solidFill>
              </a:ln>
              <a:solidFill>
                <a:srgbClr val="FFFF66"/>
              </a:solidFill>
              <a:effectLst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/>
              </a:rPr>
              <a:t>  Headquarters in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/>
              </a:rPr>
              <a:t>Garching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/>
              </a:rPr>
              <a:t> (Germany)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effectLst/>
              </a:rPr>
              <a:t>  Observatories in Chile  </a:t>
            </a:r>
            <a:endParaRPr lang="en-US" dirty="0">
              <a:ln>
                <a:solidFill>
                  <a:schemeClr val="tx1"/>
                </a:solidFill>
              </a:ln>
              <a:effectLst/>
            </a:endParaRPr>
          </a:p>
        </p:txBody>
      </p:sp>
      <p:pic>
        <p:nvPicPr>
          <p:cNvPr id="10" name="Picture 6" descr="eso-flags-noframes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570000"/>
            <a:ext cx="9144000" cy="28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flipV="1">
            <a:off x="4788024" y="4869160"/>
            <a:ext cx="3204320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6376" y="71716"/>
            <a:ext cx="1187624" cy="62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Up Arrow 12"/>
          <p:cNvSpPr/>
          <p:nvPr/>
        </p:nvSpPr>
        <p:spPr>
          <a:xfrm>
            <a:off x="4716016" y="1556792"/>
            <a:ext cx="196600" cy="25832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10800000">
            <a:off x="4716016" y="1946536"/>
            <a:ext cx="196600" cy="25832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78" name="Picture 2" descr="http://www.best-buy-flags.co.uk/media/catalog/product/cache/2/thumbnail/72x/1747f0d364b4dda2f4264a34413e7a66/2/5/poland-hand-waving-flag-12-x-18-inch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4005064"/>
            <a:ext cx="685800" cy="5334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851920" y="112474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</a:rPr>
              <a:t>(+ Poland?)</a:t>
            </a:r>
            <a:endParaRPr lang="en-US" dirty="0"/>
          </a:p>
        </p:txBody>
      </p:sp>
      <p:pic>
        <p:nvPicPr>
          <p:cNvPr id="65538" name="Picture 2" descr="http://www.bam-deutschland.de/sites/default/files/styles/project_large/public/field/image/project/ESOweb_1.jpg?itok=1zo15M3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221088"/>
            <a:ext cx="2304256" cy="1678815"/>
          </a:xfrm>
          <a:prstGeom prst="rect">
            <a:avLst/>
          </a:prstGeom>
          <a:noFill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569" y="3899401"/>
            <a:ext cx="4176463" cy="243409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3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lum contrast="-83000"/>
          </a:blip>
          <a:srcRect/>
          <a:stretch>
            <a:fillRect/>
          </a:stretch>
        </p:blipFill>
        <p:spPr bwMode="auto">
          <a:xfrm>
            <a:off x="-1908720" y="-345332"/>
            <a:ext cx="21431250" cy="142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1"/>
          <p:cNvSpPr>
            <a:spLocks/>
          </p:cNvSpPr>
          <p:nvPr/>
        </p:nvSpPr>
        <p:spPr bwMode="auto">
          <a:xfrm>
            <a:off x="133945" y="5373216"/>
            <a:ext cx="4741664" cy="1009055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3" name="Rectangle 2"/>
          <p:cNvSpPr>
            <a:spLocks/>
          </p:cNvSpPr>
          <p:nvPr/>
        </p:nvSpPr>
        <p:spPr bwMode="auto">
          <a:xfrm>
            <a:off x="1633810" y="44624"/>
            <a:ext cx="5818510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2800" u="sng" dirty="0" smtClean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Novel 5-mirror optical design</a:t>
            </a:r>
            <a:endParaRPr lang="en-US" sz="2800" u="sng" dirty="0">
              <a:effectLst>
                <a:glow rad="101600">
                  <a:schemeClr val="bg1">
                    <a:lumMod val="7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5859" y="5575945"/>
            <a:ext cx="4030637" cy="5893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946" y="5373216"/>
            <a:ext cx="4743896" cy="100905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5607" name="Rectangle 6"/>
          <p:cNvSpPr>
            <a:spLocks/>
          </p:cNvSpPr>
          <p:nvPr/>
        </p:nvSpPr>
        <p:spPr bwMode="auto">
          <a:xfrm>
            <a:off x="5003673" y="5373216"/>
            <a:ext cx="576439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73" bIns="0">
            <a:spAutoFit/>
          </a:bodyPr>
          <a:lstStyle/>
          <a:p>
            <a:pPr marL="27905" algn="ctr"/>
            <a:r>
              <a:rPr lang="en-US" sz="1200" dirty="0">
                <a:cs typeface="Arial" charset="0"/>
                <a:sym typeface="Arial" charset="0"/>
              </a:rPr>
              <a:t>50 </a:t>
            </a:r>
            <a:r>
              <a:rPr lang="en-US" sz="1200" dirty="0" err="1">
                <a:cs typeface="Arial" charset="0"/>
                <a:sym typeface="Arial" charset="0"/>
              </a:rPr>
              <a:t>mas</a:t>
            </a:r>
            <a:endParaRPr lang="en-US" sz="1200" dirty="0">
              <a:cs typeface="Arial" charset="0"/>
              <a:sym typeface="Arial" charset="0"/>
            </a:endParaRPr>
          </a:p>
        </p:txBody>
      </p:sp>
      <p:sp>
        <p:nvSpPr>
          <p:cNvPr id="25608" name="Rectangle 7"/>
          <p:cNvSpPr>
            <a:spLocks/>
          </p:cNvSpPr>
          <p:nvPr/>
        </p:nvSpPr>
        <p:spPr bwMode="auto">
          <a:xfrm>
            <a:off x="5076056" y="6196662"/>
            <a:ext cx="504056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28573" bIns="0">
            <a:spAutoFit/>
          </a:bodyPr>
          <a:lstStyle/>
          <a:p>
            <a:pPr marL="27905" algn="ctr"/>
            <a:r>
              <a:rPr lang="en-US" sz="1200" dirty="0" smtClean="0">
                <a:cs typeface="Arial" charset="0"/>
                <a:sym typeface="Arial" charset="0"/>
              </a:rPr>
              <a:t>Axis</a:t>
            </a:r>
            <a:endParaRPr lang="en-US" sz="800" dirty="0">
              <a:cs typeface="Arial" charset="0"/>
              <a:sym typeface="Arial" charset="0"/>
            </a:endParaRPr>
          </a:p>
        </p:txBody>
      </p:sp>
      <p:sp>
        <p:nvSpPr>
          <p:cNvPr id="25609" name="Rectangle 8"/>
          <p:cNvSpPr>
            <a:spLocks/>
          </p:cNvSpPr>
          <p:nvPr/>
        </p:nvSpPr>
        <p:spPr bwMode="auto">
          <a:xfrm>
            <a:off x="8388424" y="6196662"/>
            <a:ext cx="688648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73" bIns="0">
            <a:spAutoFit/>
          </a:bodyPr>
          <a:lstStyle/>
          <a:p>
            <a:pPr marL="27905" algn="ctr"/>
            <a:r>
              <a:rPr lang="en-US" sz="1200" dirty="0">
                <a:cs typeface="Arial" charset="0"/>
                <a:sym typeface="Arial" charset="0"/>
              </a:rPr>
              <a:t>5 </a:t>
            </a:r>
            <a:r>
              <a:rPr lang="en-US" sz="1200" dirty="0" err="1">
                <a:cs typeface="Arial" charset="0"/>
                <a:sym typeface="Arial" charset="0"/>
              </a:rPr>
              <a:t>arcmin</a:t>
            </a:r>
            <a:endParaRPr lang="en-US" sz="1200" dirty="0">
              <a:cs typeface="Arial" charset="0"/>
              <a:sym typeface="Arial" charset="0"/>
            </a:endParaRPr>
          </a:p>
        </p:txBody>
      </p:sp>
      <p:sp>
        <p:nvSpPr>
          <p:cNvPr id="25610" name="TextBox 9"/>
          <p:cNvSpPr txBox="1">
            <a:spLocks noChangeArrowheads="1"/>
          </p:cNvSpPr>
          <p:nvPr/>
        </p:nvSpPr>
        <p:spPr bwMode="auto">
          <a:xfrm>
            <a:off x="5268515" y="1875235"/>
            <a:ext cx="642938" cy="19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4.2 m</a:t>
            </a:r>
          </a:p>
        </p:txBody>
      </p:sp>
      <p:sp>
        <p:nvSpPr>
          <p:cNvPr id="25611" name="TextBox 10"/>
          <p:cNvSpPr txBox="1">
            <a:spLocks noChangeArrowheads="1"/>
          </p:cNvSpPr>
          <p:nvPr/>
        </p:nvSpPr>
        <p:spPr bwMode="auto">
          <a:xfrm>
            <a:off x="2107406" y="3000375"/>
            <a:ext cx="642938" cy="19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2.4 m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692696"/>
            <a:ext cx="4968552" cy="393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>
            <a:spLocks/>
          </p:cNvSpPr>
          <p:nvPr/>
        </p:nvSpPr>
        <p:spPr bwMode="auto">
          <a:xfrm>
            <a:off x="1477547" y="4653136"/>
            <a:ext cx="6190797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dirty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Three mirror </a:t>
            </a:r>
            <a:r>
              <a:rPr lang="en-US" dirty="0" err="1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anastigmat</a:t>
            </a:r>
            <a:r>
              <a:rPr lang="en-US" dirty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+ two flat mirrors (M4, M5)</a:t>
            </a:r>
          </a:p>
          <a:p>
            <a:pPr algn="l"/>
            <a:r>
              <a:rPr lang="en-US" dirty="0" err="1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Strehl</a:t>
            </a:r>
            <a:r>
              <a:rPr lang="en-US" dirty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&gt; 99% out to 3’ radius for λ </a:t>
            </a:r>
            <a:r>
              <a:rPr lang="en-US" dirty="0" smtClean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&gt; 360 nm</a:t>
            </a:r>
            <a:endParaRPr lang="en-US" dirty="0">
              <a:effectLst>
                <a:glow rad="101600">
                  <a:schemeClr val="bg1">
                    <a:lumMod val="7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4334907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39 m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3059832" y="1268760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4.3 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9872" y="4149080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3.7 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60032" y="2822739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2.5 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1840" y="3861048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2.2 m x 2.7 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83968" y="2564904"/>
            <a:ext cx="1656184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99792" y="6413266"/>
            <a:ext cx="3744416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Diffraction limit at 1 </a:t>
            </a:r>
            <a:r>
              <a:rPr lang="el-GR" dirty="0" smtClean="0">
                <a:solidFill>
                  <a:schemeClr val="bg1"/>
                </a:solidFill>
              </a:rPr>
              <a:t>μ</a:t>
            </a:r>
            <a:r>
              <a:rPr lang="en-US" dirty="0" smtClean="0">
                <a:solidFill>
                  <a:schemeClr val="bg1"/>
                </a:solidFill>
              </a:rPr>
              <a:t>: 5 </a:t>
            </a:r>
            <a:r>
              <a:rPr lang="en-US" dirty="0" err="1" smtClean="0">
                <a:solidFill>
                  <a:schemeClr val="bg1"/>
                </a:solidFill>
              </a:rPr>
              <a:t>mas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30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-1970381" y="0"/>
            <a:ext cx="13124385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-14064" y="-27384"/>
            <a:ext cx="3937992" cy="3816325"/>
            <a:chOff x="0" y="0"/>
            <a:chExt cx="3528" cy="3419"/>
          </a:xfrm>
        </p:grpSpPr>
        <p:pic>
          <p:nvPicPr>
            <p:cNvPr id="27654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889" cy="193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65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1" y="0"/>
              <a:ext cx="1707" cy="190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65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857"/>
              <a:ext cx="1693" cy="154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657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91" y="1912"/>
              <a:ext cx="1837" cy="150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7651" name="Rectangle 6"/>
          <p:cNvSpPr>
            <a:spLocks/>
          </p:cNvSpPr>
          <p:nvPr/>
        </p:nvSpPr>
        <p:spPr bwMode="auto">
          <a:xfrm>
            <a:off x="4139952" y="116632"/>
            <a:ext cx="50405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4647" tIns="44647" rIns="90942" bIns="44647"/>
          <a:lstStyle/>
          <a:p>
            <a:pPr marL="376150" indent="-375034">
              <a:spcBef>
                <a:spcPts val="492"/>
              </a:spcBef>
            </a:pPr>
            <a:r>
              <a:rPr lang="en-US" sz="2400" u="sng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M1</a:t>
            </a:r>
            <a:r>
              <a:rPr lang="en-US" u="sng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: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F/0.93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, 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39 m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diameter</a:t>
            </a:r>
          </a:p>
          <a:p>
            <a:pPr>
              <a:spcBef>
                <a:spcPts val="0"/>
              </a:spcBef>
              <a:buSzPct val="100000"/>
              <a:buFont typeface="Georgia" pitchFamily="18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798 segments, 1.45 m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average size 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     </a:t>
            </a:r>
          </a:p>
          <a:p>
            <a:pPr>
              <a:spcBef>
                <a:spcPts val="0"/>
              </a:spcBef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  (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corner to corner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), 50 mm thick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>
              <a:spcBef>
                <a:spcPts val="387"/>
              </a:spcBef>
              <a:buSzPct val="100000"/>
              <a:buFont typeface="Georgia" pitchFamily="18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6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sectors of 133 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segments each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</a:b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  +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1 spare set – 931 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segments total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>
              <a:spcBef>
                <a:spcPts val="387"/>
              </a:spcBef>
              <a:buSzPct val="100000"/>
              <a:buFont typeface="Georgia" pitchFamily="18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Each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segment controlled in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</a:b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  piston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/ 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tip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/ 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tilt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>
              <a:spcBef>
                <a:spcPts val="387"/>
              </a:spcBef>
              <a:buSzPct val="100000"/>
              <a:buFont typeface="Georgia" pitchFamily="18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Each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segment controlled in 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shape</a:t>
            </a:r>
          </a:p>
          <a:p>
            <a:pPr>
              <a:spcBef>
                <a:spcPts val="387"/>
              </a:spcBef>
              <a:buSzPct val="100000"/>
              <a:buFont typeface="Georgia" pitchFamily="18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4-mm gaps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</p:txBody>
      </p:sp>
      <p:pic>
        <p:nvPicPr>
          <p:cNvPr id="27652" name="Picture 7"/>
          <p:cNvPicPr>
            <a:picLocks noChangeArrowheads="1"/>
          </p:cNvPicPr>
          <p:nvPr/>
        </p:nvPicPr>
        <p:blipFill>
          <a:blip r:embed="rId7" cstate="print"/>
          <a:srcRect l="1616" t="5827" r="4321" b="3862"/>
          <a:stretch>
            <a:fillRect/>
          </a:stretch>
        </p:blipFill>
        <p:spPr bwMode="auto">
          <a:xfrm>
            <a:off x="5220072" y="3633291"/>
            <a:ext cx="3898924" cy="31800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3" name="Rectangle 8"/>
          <p:cNvSpPr>
            <a:spLocks/>
          </p:cNvSpPr>
          <p:nvPr/>
        </p:nvSpPr>
        <p:spPr bwMode="auto">
          <a:xfrm>
            <a:off x="1152128" y="3933056"/>
            <a:ext cx="406794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4647" tIns="44647" rIns="90942" bIns="44647"/>
          <a:lstStyle/>
          <a:p>
            <a:pPr marL="376150" indent="-375034">
              <a:spcBef>
                <a:spcPts val="492"/>
              </a:spcBef>
            </a:pPr>
            <a:r>
              <a:rPr lang="en-US" sz="2400" u="sng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M4: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flat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, </a:t>
            </a:r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2.5 m 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diameter</a:t>
            </a:r>
          </a:p>
          <a:p>
            <a:pPr>
              <a:spcBef>
                <a:spcPts val="387"/>
              </a:spcBef>
              <a:buSzPct val="100000"/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Zerodur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2 mm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thin shell</a:t>
            </a:r>
          </a:p>
          <a:p>
            <a:pPr>
              <a:spcBef>
                <a:spcPts val="387"/>
              </a:spcBef>
              <a:buSzPct val="100000"/>
              <a:buFont typeface="Georgia" pitchFamily="18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5790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contact-less actuators</a:t>
            </a:r>
          </a:p>
          <a:p>
            <a:pPr>
              <a:spcBef>
                <a:spcPts val="387"/>
              </a:spcBef>
              <a:buSzPct val="100000"/>
              <a:buFont typeface="Georgia" pitchFamily="18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207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removable actuator 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bricks</a:t>
            </a:r>
          </a:p>
          <a:p>
            <a:pPr>
              <a:spcBef>
                <a:spcPts val="387"/>
              </a:spcBef>
              <a:buSzPct val="100000"/>
              <a:buFont typeface="Georgia" pitchFamily="18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700 Hz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>
              <a:spcBef>
                <a:spcPts val="387"/>
              </a:spcBef>
              <a:buSzPct val="100000"/>
              <a:buFont typeface="Georgia" pitchFamily="18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Fitting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error 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145 nm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rms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</a:t>
            </a:r>
            <a:endParaRPr lang="en-US" dirty="0" smtClean="0">
              <a:solidFill>
                <a:schemeClr val="bg1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  @ 0.85” seeing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>
              <a:spcBef>
                <a:spcPts val="387"/>
              </a:spcBef>
              <a:buSzPct val="100000"/>
              <a:buFont typeface="Georgia" pitchFamily="18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10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tons, 8.4 kW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31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lum contrast="-83000"/>
          </a:blip>
          <a:srcRect/>
          <a:stretch>
            <a:fillRect/>
          </a:stretch>
        </p:blipFill>
        <p:spPr bwMode="auto">
          <a:xfrm>
            <a:off x="-1908720" y="-345332"/>
            <a:ext cx="21431250" cy="142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620688"/>
            <a:ext cx="9338773" cy="561662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27651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844824"/>
            <a:ext cx="159739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068960"/>
            <a:ext cx="2455664" cy="110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1686545"/>
            <a:ext cx="1754919" cy="131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5412" y="548680"/>
            <a:ext cx="1068636" cy="100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620688"/>
            <a:ext cx="182341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90564" y="5445224"/>
            <a:ext cx="1181235" cy="78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5229200"/>
            <a:ext cx="864096" cy="95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491880" y="3007985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Deformable mirror (VLT AOF)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321297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M5 support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3808" y="162880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M4 hexapod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08520" y="162880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Raman fiber laser (VLT AOF)</a:t>
            </a:r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9984" y="336537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M5 structure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7664" y="6021288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 system</a:t>
            </a:r>
            <a:endParaRPr lang="en-US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The E-ELT M4 Mirror Suppor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3768" y="836712"/>
            <a:ext cx="1218597" cy="792088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339752" y="62068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M4 support and “brick”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4" descr="E-ELT mirror segments being test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6256" y="4333600"/>
            <a:ext cx="2880320" cy="1917214"/>
          </a:xfrm>
          <a:prstGeom prst="rect">
            <a:avLst/>
          </a:prstGeom>
          <a:noFill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48198" y="2708920"/>
            <a:ext cx="2695890" cy="202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236296" y="270892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M1 support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80" y="5960313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M1 segment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4" name="Picture 6" descr="Wavefront sensor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1999" y="1628800"/>
            <a:ext cx="1514533" cy="1008112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4572000" y="2447310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Wavefront</a:t>
            </a:r>
            <a:r>
              <a:rPr lang="en-US" sz="1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sensors</a:t>
            </a:r>
            <a:endParaRPr lang="en-US" sz="11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5805264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Have prototyped all critical parts</a:t>
            </a:r>
            <a:endParaRPr lang="en-US" sz="16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32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4" grpId="0"/>
      <p:bldP spid="22" grpId="0"/>
      <p:bldP spid="17" grpId="0"/>
      <p:bldP spid="15" grpId="0"/>
      <p:bldP spid="27" grpId="0"/>
      <p:bldP spid="2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04894"/>
            <a:ext cx="1512000" cy="109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888862"/>
            <a:ext cx="1512000" cy="131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2247"/>
            <a:ext cx="1512000" cy="158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32" y="1158891"/>
            <a:ext cx="1512000" cy="104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1160076"/>
            <a:ext cx="1512000" cy="10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130453"/>
            <a:ext cx="1512000" cy="107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832" y="3110689"/>
            <a:ext cx="1512000" cy="132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3062291"/>
            <a:ext cx="1512000" cy="144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1109399"/>
            <a:ext cx="1512000" cy="109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3062291"/>
            <a:ext cx="1512000" cy="144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84168" y="3000720"/>
            <a:ext cx="1512000" cy="15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6336" y="3075576"/>
            <a:ext cx="1512000" cy="150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160743"/>
            <a:ext cx="1512000" cy="150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47832" y="5105739"/>
            <a:ext cx="1512000" cy="149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59832" y="5135335"/>
            <a:ext cx="1512000" cy="146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72000" y="5109002"/>
            <a:ext cx="1512000" cy="156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84168" y="5105815"/>
            <a:ext cx="1512000" cy="156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632000" y="5036994"/>
            <a:ext cx="1512000" cy="156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051720" y="260648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E-ELT Assembly Sequence</a:t>
            </a:r>
            <a:endParaRPr lang="en-US" sz="2800" u="sng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33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704856" cy="68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http://www.eso.org/public/archives/images/screen/eelt-ape-h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49427"/>
            <a:ext cx="9144000" cy="19359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652534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Mirror-segment active-phasing experiment</a:t>
            </a:r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34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lum bright="-40000" contrast="-35000"/>
          </a:blip>
          <a:srcRect/>
          <a:stretch>
            <a:fillRect/>
          </a:stretch>
        </p:blipFill>
        <p:spPr bwMode="auto">
          <a:xfrm>
            <a:off x="0" y="-3843808"/>
            <a:ext cx="9144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1"/>
          <p:cNvSpPr>
            <a:spLocks/>
          </p:cNvSpPr>
          <p:nvPr/>
        </p:nvSpPr>
        <p:spPr bwMode="auto">
          <a:xfrm>
            <a:off x="391988" y="746125"/>
            <a:ext cx="8572500" cy="41950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Detailed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design phase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completed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with:</a:t>
            </a:r>
          </a:p>
          <a:p>
            <a:pPr algn="l"/>
            <a:endParaRPr lang="en-US" sz="2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l">
              <a:buSzPct val="93000"/>
              <a:buFontTx/>
              <a:buChar char="•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Full </a:t>
            </a:r>
            <a:r>
              <a:rPr lang="en-US" sz="2400" u="sng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technical review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by an external panel 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l">
              <a:buSzPct val="93000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 (</a:t>
            </a:r>
            <a:r>
              <a:rPr lang="en-US" sz="240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including representatives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from TMT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and GMT projects)</a:t>
            </a:r>
          </a:p>
          <a:p>
            <a:pPr algn="l">
              <a:buSzPct val="93000"/>
              <a:buFontTx/>
              <a:buChar char="•"/>
            </a:pP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l">
              <a:buSzPct val="93000"/>
              <a:buFontTx/>
              <a:buChar char="•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Full </a:t>
            </a:r>
            <a:r>
              <a:rPr lang="en-US" sz="2400" u="sng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cost review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by an external panel</a:t>
            </a:r>
          </a:p>
          <a:p>
            <a:pPr algn="l">
              <a:buSzPct val="93000"/>
              <a:buFontTx/>
              <a:buChar char="•"/>
            </a:pP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l">
              <a:buSzPct val="93000"/>
              <a:buFontTx/>
              <a:buChar char="•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Full </a:t>
            </a:r>
            <a:r>
              <a:rPr lang="en-US" sz="2400" u="sng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cost and cost-benefit review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by a major European 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l">
              <a:buSzPct val="93000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   consulting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company (at the request of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ESO Council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)</a:t>
            </a:r>
          </a:p>
          <a:p>
            <a:pPr algn="l">
              <a:buSzPct val="93000"/>
              <a:buFontTx/>
              <a:buChar char="•"/>
            </a:pP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  <a:p>
            <a:pPr algn="l"/>
            <a:r>
              <a:rPr lang="en-US" sz="24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All (very) successfully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passed.</a:t>
            </a: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18099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The detailed design phase also furnished the material to tender (or the offers to supply) the major components of the project: dome, main structure, M1, M4.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35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5000"/>
          </a:blip>
          <a:srcRect/>
          <a:stretch>
            <a:fillRect/>
          </a:stretch>
        </p:blipFill>
        <p:spPr bwMode="auto">
          <a:xfrm>
            <a:off x="-36512" y="-603448"/>
            <a:ext cx="10128856" cy="770485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36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531440"/>
            <a:ext cx="8001000" cy="8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37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5000"/>
          </a:blip>
          <a:srcRect/>
          <a:stretch>
            <a:fillRect/>
          </a:stretch>
        </p:blipFill>
        <p:spPr bwMode="auto">
          <a:xfrm>
            <a:off x="-36512" y="-603448"/>
            <a:ext cx="10128856" cy="770485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FFFF66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Risk mitigation</a:t>
            </a:r>
            <a:endParaRPr lang="en-US" sz="3200" b="1" u="sng" dirty="0">
              <a:solidFill>
                <a:srgbClr val="FFFF66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700808"/>
            <a:ext cx="5976664" cy="36004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sz="2400" b="1" dirty="0" smtClean="0">
                <a:solidFill>
                  <a:srgbClr val="FFFF66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Technical:</a:t>
            </a:r>
          </a:p>
          <a:p>
            <a:pPr lvl="1">
              <a:spcBef>
                <a:spcPts val="1200"/>
              </a:spcBef>
            </a:pPr>
            <a:r>
              <a:rPr lang="en-US" sz="2200" b="1" dirty="0" smtClean="0">
                <a:solidFill>
                  <a:srgbClr val="FFFF66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Have prototypes and/or firm offers for all critical components</a:t>
            </a:r>
          </a:p>
          <a:p>
            <a:pPr lvl="1">
              <a:spcBef>
                <a:spcPts val="1200"/>
              </a:spcBef>
            </a:pPr>
            <a:r>
              <a:rPr lang="en-US" sz="2200" b="1" dirty="0" smtClean="0">
                <a:solidFill>
                  <a:srgbClr val="FFFF66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No major R&amp;D effort needed; use today’s technologies</a:t>
            </a:r>
          </a:p>
          <a:p>
            <a:pPr>
              <a:spcBef>
                <a:spcPts val="2400"/>
              </a:spcBef>
            </a:pPr>
            <a:r>
              <a:rPr lang="en-US" sz="2400" b="1" dirty="0" smtClean="0">
                <a:solidFill>
                  <a:srgbClr val="FFFF66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Financial:</a:t>
            </a:r>
          </a:p>
          <a:p>
            <a:pPr lvl="1">
              <a:spcBef>
                <a:spcPts val="1200"/>
              </a:spcBef>
            </a:pPr>
            <a:r>
              <a:rPr lang="en-US" sz="2200" b="1" dirty="0" smtClean="0">
                <a:solidFill>
                  <a:srgbClr val="FFFF66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Have fixed-price offers for 473 M€ of the total cost.</a:t>
            </a:r>
          </a:p>
          <a:p>
            <a:pPr lvl="1">
              <a:spcBef>
                <a:spcPts val="1200"/>
              </a:spcBef>
            </a:pPr>
            <a:r>
              <a:rPr lang="en-US" sz="2200" b="1" dirty="0" smtClean="0">
                <a:solidFill>
                  <a:srgbClr val="FFFF66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Contingency of 100 M€ corresponds to nearly one-quarter of the remaining cost.</a:t>
            </a:r>
          </a:p>
          <a:p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38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tda-info.de/%21Previews/Hitzfeld/media/images/sparschwein-euro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940152" y="4113899"/>
            <a:ext cx="3203848" cy="29155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817548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tx2">
                    <a:lumMod val="50000"/>
                  </a:schemeClr>
                </a:solidFill>
              </a:rPr>
              <a:t>Funding</a:t>
            </a:r>
            <a:endParaRPr lang="en-US" sz="2800" u="sng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1894180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Three-thirds rule of thumb (applied over 10 years):</a:t>
            </a:r>
          </a:p>
          <a:p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1/3 from member states:  Inflation-adjusted contributions increase by 2% per year.</a:t>
            </a:r>
          </a:p>
          <a:p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1/3 from savings in ESO budget.  </a:t>
            </a:r>
          </a:p>
          <a:p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1/3 from new members states. 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" name="Picture 2" descr="http://www.tda-info.de/%21Previews/Hitzfeld/media/images/sparschwein-euro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4499992" y="5678509"/>
            <a:ext cx="1296144" cy="1179491"/>
          </a:xfrm>
          <a:prstGeom prst="rect">
            <a:avLst/>
          </a:prstGeom>
          <a:noFill/>
        </p:spPr>
      </p:pic>
      <p:pic>
        <p:nvPicPr>
          <p:cNvPr id="18" name="Picture 2" descr="http://www.tda-info.de/%21Previews/Hitzfeld/media/images/sparschwein-euro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3131840" y="5678509"/>
            <a:ext cx="1296144" cy="1179491"/>
          </a:xfrm>
          <a:prstGeom prst="rect">
            <a:avLst/>
          </a:prstGeom>
          <a:noFill/>
        </p:spPr>
      </p:pic>
      <p:pic>
        <p:nvPicPr>
          <p:cNvPr id="19" name="Picture 2" descr="http://www.tda-info.de/%21Previews/Hitzfeld/media/images/sparschwein-euro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1763688" y="5678509"/>
            <a:ext cx="1296144" cy="1179491"/>
          </a:xfrm>
          <a:prstGeom prst="rect">
            <a:avLst/>
          </a:prstGeom>
          <a:noFill/>
        </p:spPr>
      </p:pic>
      <p:pic>
        <p:nvPicPr>
          <p:cNvPr id="20" name="Picture 2" descr="http://www.tda-info.de/%21Previews/Hitzfeld/media/images/sparschwein-euro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395536" y="5678509"/>
            <a:ext cx="1296144" cy="1179491"/>
          </a:xfrm>
          <a:prstGeom prst="rect">
            <a:avLst/>
          </a:prstGeom>
          <a:noFill/>
        </p:spPr>
      </p:pic>
      <p:pic>
        <p:nvPicPr>
          <p:cNvPr id="65546" name="Picture 10" descr="See full size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3501008"/>
            <a:ext cx="838200" cy="762000"/>
          </a:xfrm>
          <a:prstGeom prst="rect">
            <a:avLst/>
          </a:prstGeom>
          <a:noFill/>
        </p:spPr>
      </p:pic>
      <p:pic>
        <p:nvPicPr>
          <p:cNvPr id="65550" name="Picture 14" descr="http://us.cdn1.123rf.com/168nwm/kirillm/kirillm1104/kirillm110400092/9332347-d-puppet-with-pencil-and-greencheck-mark-on-white-backgroun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2780928"/>
            <a:ext cx="844117" cy="562745"/>
          </a:xfrm>
          <a:prstGeom prst="rect">
            <a:avLst/>
          </a:prstGeom>
          <a:noFill/>
        </p:spPr>
      </p:pic>
      <p:sp>
        <p:nvSpPr>
          <p:cNvPr id="65552" name="AutoShape 16" descr="data:image/jpeg;base64,/9j/4AAQSkZJRgABAQAAAQABAAD/2wCEAAkGBggSBQkIBwgKCQkKDSEODQwMFx8fHBAeHxwtHyccHiYfJyciLyUvIh4nKjssKjNBODg4HSc9QTIxPyk3OCkBCQoKDQsNGQ4OGTUkHiQ1NTU1NTU1NTU1NTU1NTUsNTU1NTU1LzU1NTUsMjU1NTUpLDU1NTU0NTU1NTQ1NTU1Nf/AABEIADcANwMBIgACEQEDEQH/xAAbAAADAAMBAQAAAAAAAAAAAAAABgcEBQgBA//EADMQAAEDAgIIAgkFAAAAAAAAAAECAwQABQYRByExQVFhcbESIhMUIzJCYoGRoSRDcsHR/8QAGQEAAgMBAAAAAAAAAAAAAAAABAUCAwYH/8QAMBEAAQMCAgcGBwEAAAAAAAAAAQACAwQRBSEGEhMxUWHRIkFxkaHBIyQyUpKx8RT/2gAMAwEAAhEDEQA/ALjSjpQnzGsHKcgvLZUt5KHFoORCTnv6gU3VqcV2n1nC86EkZrcaJbHzDzD8ioSAlhARVG9kdTG+QZAi/hdQ+x4xu8WWl2NLcW3nmtl0kpX1B7jXVxw3iKLNtCJsQ+HPyuNna2reD/tc5ka8jtpkwLitUG+BbqlGE/5JCRuG5Q5jtnSmmqCx2q45Lf41g7KqIywts8cO/l48PJXxSgEkqIAGsk1O8WaWGWnFxLEhEp1OpUhfuD+PHrs60sY20jSJZXCtxXHt2eR3Ke68By+/JPixXnJTceM2p151XhQhO0k1dPVknVjS3C9Hmtbtq38evTzVGwlpWlm4+r39SHGHASHkJAKCBnkQNRFFM2DNHsKJES9OablXBY861DMN/KnPvvooqFsoZ2zmkOIy0D6gmnYdXkbA8wLFOFFFYd2u0SNbnJs90NMtjWd5PAcTRBNsylDWlxDWi5KhGOraGMZ3BhAAbLnpUAbgoeLL85fStDW3xViBUy/vTy0GUqyShHADUM+dais9IQXkt3LsNE2RtNG2X6gBfyRVk0ZYLEeEm6z2/wBbIT7NKv2Un+z21caRdGtjYk4tbTK8KmoqC+Wz8eRAA6ZkE9Ku9H0UIPxCsppLiLm/KR9+bvYdUUUUUzWHWFeLxEjW1ybPdDbLY+qjuAG8moTi3F0udcfSvEtxmz7FgHUgcTxPOsjHuJZkrEDzb6XGGIqy21HVtTlqJPzGlmk9TUF51G7l0fA8HbSsE8ubz6DrzRRVS0d6OsvRXe9ta/ejxljZwUodhWfjzRu2+HLjZkJbm+84yNQe5jgrv3iKSQs1vRXO0gpG1WwJy+7uv05+2amWGr25Ev8AGuDYKg2rJxA+JJ1Efauh4ctl2G1JjOBxl5IWhQ3g1zO6y4l5bTyFNuIPhUlQyII3Gq9oeRcRYJCpJPqKnP0wVtz+Ijlnl9QatopCHbNL9JqON8TaoGxGXiD0/SoFFFFNVgkgaS8DJfjru8AJTLYRm8nZ6VIG3qB9x0FYuANG6EJZut5Shx4gLYY2hG8KVuJ4Dd29oofYMMmvbNOG4rVNo/8AOHdndztwvw/m5UiiiiiEnSvinR/bZr6JDhVGkpI8brQHtBwUOPPvTFEiMtRGo0ZsNstJCEJG4CvaKiGNBJAzKvfUSyRtje4lrdw4L60UUVJUL//Z"/>
          <p:cNvSpPr>
            <a:spLocks noChangeAspect="1" noChangeArrowheads="1"/>
          </p:cNvSpPr>
          <p:nvPr/>
        </p:nvSpPr>
        <p:spPr bwMode="auto">
          <a:xfrm>
            <a:off x="155575" y="-250825"/>
            <a:ext cx="523875" cy="523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4" name="AutoShape 18" descr="data:image/jpeg;base64,/9j/4AAQSkZJRgABAQAAAQABAAD/2wCEAAkGBggSBQkIBwgKCQkKDSEODQwMFx8fHBAeHxwtHyccHiYfJyciLyUvIh4nKjssKjNBODg4HSc9QTIxPyk3OCkBCQoKDQsNGQ4OGTUkHiQ1NTU1NTU1NTU1NTU1NTUsNTU1NTU1LzU1NTUsMjU1NTUpLDU1NTU0NTU1NTQ1NTU1Nf/AABEIADcANwMBIgACEQEDEQH/xAAbAAADAAMBAQAAAAAAAAAAAAAABgcEBQgBA//EADMQAAEDAgIIAgkFAAAAAAAAAAECAwQABQYRByExQVFhcbESIhMUIzJCYoGRoSRDcsHR/8QAGQEAAgMBAAAAAAAAAAAAAAAABAUCAwYH/8QAMBEAAQMCAgcGBwEAAAAAAAAAAQACAwQRBSEGEhMxUWHRIkFxkaHBIyQyUpKx8RT/2gAMAwEAAhEDEQA/ALjSjpQnzGsHKcgvLZUt5KHFoORCTnv6gU3VqcV2n1nC86EkZrcaJbHzDzD8ioSAlhARVG9kdTG+QZAi/hdQ+x4xu8WWl2NLcW3nmtl0kpX1B7jXVxw3iKLNtCJsQ+HPyuNna2reD/tc5ka8jtpkwLitUG+BbqlGE/5JCRuG5Q5jtnSmmqCx2q45Lf41g7KqIywts8cO/l48PJXxSgEkqIAGsk1O8WaWGWnFxLEhEp1OpUhfuD+PHrs60sY20jSJZXCtxXHt2eR3Ke68By+/JPixXnJTceM2p151XhQhO0k1dPVknVjS3C9Hmtbtq38evTzVGwlpWlm4+r39SHGHASHkJAKCBnkQNRFFM2DNHsKJES9OablXBY861DMN/KnPvvooqFsoZ2zmkOIy0D6gmnYdXkbA8wLFOFFFYd2u0SNbnJs90NMtjWd5PAcTRBNsylDWlxDWi5KhGOraGMZ3BhAAbLnpUAbgoeLL85fStDW3xViBUy/vTy0GUqyShHADUM+dais9IQXkt3LsNE2RtNG2X6gBfyRVk0ZYLEeEm6z2/wBbIT7NKv2Un+z21caRdGtjYk4tbTK8KmoqC+Wz8eRAA6ZkE9Ku9H0UIPxCsppLiLm/KR9+bvYdUUUUUzWHWFeLxEjW1ybPdDbLY+qjuAG8moTi3F0udcfSvEtxmz7FgHUgcTxPOsjHuJZkrEDzb6XGGIqy21HVtTlqJPzGlmk9TUF51G7l0fA8HbSsE8ubz6DrzRRVS0d6OsvRXe9ta/ejxljZwUodhWfjzRu2+HLjZkJbm+84yNQe5jgrv3iKSQs1vRXO0gpG1WwJy+7uv05+2amWGr25Ev8AGuDYKg2rJxA+JJ1Efauh4ctl2G1JjOBxl5IWhQ3g1zO6y4l5bTyFNuIPhUlQyII3Gq9oeRcRYJCpJPqKnP0wVtz+Ijlnl9QatopCHbNL9JqON8TaoGxGXiD0/SoFFFFNVgkgaS8DJfjru8AJTLYRm8nZ6VIG3qB9x0FYuANG6EJZut5Shx4gLYY2hG8KVuJ4Dd29oofYMMmvbNOG4rVNo/8AOHdndztwvw/m5UiiiiiEnSvinR/bZr6JDhVGkpI8brQHtBwUOPPvTFEiMtRGo0ZsNstJCEJG4CvaKiGNBJAzKvfUSyRtje4lrdw4L60UUVJUL//Z"/>
          <p:cNvSpPr>
            <a:spLocks noChangeAspect="1" noChangeArrowheads="1"/>
          </p:cNvSpPr>
          <p:nvPr/>
        </p:nvSpPr>
        <p:spPr bwMode="auto">
          <a:xfrm>
            <a:off x="155575" y="-250825"/>
            <a:ext cx="523875" cy="523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6" name="AutoShape 20" descr="data:image/jpeg;base64,/9j/4AAQSkZJRgABAQAAAQABAAD/2wCEAAkGBggSBQkIBwgKCQkKDSEODQwMFx8fHBAeHxwtHyccHiYfJyciLyUvIh4nKjssKjNBODg4HSc9QTIxPyk3OCkBCQoKDQsNGQ4OGTUkHiQ1NTU1NTU1NTU1NTU1NTUsNTU1NTU1LzU1NTUsMjU1NTUpLDU1NTU0NTU1NTQ1NTU1Nf/AABEIADcANwMBIgACEQEDEQH/xAAbAAADAAMBAQAAAAAAAAAAAAAABgcEBQgBA//EADMQAAEDAgIIAgkFAAAAAAAAAAECAwQABQYRByExQVFhcbESIhMUIzJCYoGRoSRDcsHR/8QAGQEAAgMBAAAAAAAAAAAAAAAABAUCAwYH/8QAMBEAAQMCAgcGBwEAAAAAAAAAAQACAwQRBSEGEhMxUWHRIkFxkaHBIyQyUpKx8RT/2gAMAwEAAhEDEQA/ALjSjpQnzGsHKcgvLZUt5KHFoORCTnv6gU3VqcV2n1nC86EkZrcaJbHzDzD8ioSAlhARVG9kdTG+QZAi/hdQ+x4xu8WWl2NLcW3nmtl0kpX1B7jXVxw3iKLNtCJsQ+HPyuNna2reD/tc5ka8jtpkwLitUG+BbqlGE/5JCRuG5Q5jtnSmmqCx2q45Lf41g7KqIywts8cO/l48PJXxSgEkqIAGsk1O8WaWGWnFxLEhEp1OpUhfuD+PHrs60sY20jSJZXCtxXHt2eR3Ke68By+/JPixXnJTceM2p151XhQhO0k1dPVknVjS3C9Hmtbtq38evTzVGwlpWlm4+r39SHGHASHkJAKCBnkQNRFFM2DNHsKJES9OablXBY861DMN/KnPvvooqFsoZ2zmkOIy0D6gmnYdXkbA8wLFOFFFYd2u0SNbnJs90NMtjWd5PAcTRBNsylDWlxDWi5KhGOraGMZ3BhAAbLnpUAbgoeLL85fStDW3xViBUy/vTy0GUqyShHADUM+dais9IQXkt3LsNE2RtNG2X6gBfyRVk0ZYLEeEm6z2/wBbIT7NKv2Un+z21caRdGtjYk4tbTK8KmoqC+Wz8eRAA6ZkE9Ku9H0UIPxCsppLiLm/KR9+bvYdUUUUUzWHWFeLxEjW1ybPdDbLY+qjuAG8moTi3F0udcfSvEtxmz7FgHUgcTxPOsjHuJZkrEDzb6XGGIqy21HVtTlqJPzGlmk9TUF51G7l0fA8HbSsE8ubz6DrzRRVS0d6OsvRXe9ta/ejxljZwUodhWfjzRu2+HLjZkJbm+84yNQe5jgrv3iKSQs1vRXO0gpG1WwJy+7uv05+2amWGr25Ev8AGuDYKg2rJxA+JJ1Efauh4ctl2G1JjOBxl5IWhQ3g1zO6y4l5bTyFNuIPhUlQyII3Gq9oeRcRYJCpJPqKnP0wVtz+Ijlnl9QatopCHbNL9JqON8TaoGxGXiD0/SoFFFFNVgkgaS8DJfjru8AJTLYRm8nZ6VIG3qB9x0FYuANG6EJZut5Shx4gLYY2hG8KVuJ4Dd29oofYMMmvbNOG4rVNo/8AOHdndztwvw/m5UiiiiiEnSvinR/bZr6JDhVGkpI8brQHtBwUOPPvTFEiMtRGo0ZsNstJCEJG4CvaKiGNBJAzKvfUSyRtje4lrdw4L60UUVJUL//Z"/>
          <p:cNvSpPr>
            <a:spLocks noChangeAspect="1" noChangeArrowheads="1"/>
          </p:cNvSpPr>
          <p:nvPr/>
        </p:nvSpPr>
        <p:spPr bwMode="auto">
          <a:xfrm>
            <a:off x="155575" y="-250825"/>
            <a:ext cx="523875" cy="523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8" name="AutoShape 22" descr="data:image/jpeg;base64,/9j/4AAQSkZJRgABAQAAAQABAAD/2wCEAAkGBggSBQkIBwgKCQkKDSEODQwMFx8fHBAeHxwtHyccHiYfJyciLyUvIh4nKjssKjNBODg4HSc9QTIxPyk3OCkBCQoKDQsNGQ4OGTUkHiQ1NTU1NTU1NTU1NTU1NTUsNTU1NTU1LzU1NTUsMjU1NTUpLDU1NTU0NTU1NTQ1NTU1Nf/AABEIADcANwMBIgACEQEDEQH/xAAbAAADAAMBAQAAAAAAAAAAAAAABgcEBQgBA//EADMQAAEDAgIIAgkFAAAAAAAAAAECAwQABQYRByExQVFhcbESIhMUIzJCYoGRoSRDcsHR/8QAGQEAAgMBAAAAAAAAAAAAAAAABAUCAwYH/8QAMBEAAQMCAgcGBwEAAAAAAAAAAQACAwQRBSEGEhMxUWHRIkFxkaHBIyQyUpKx8RT/2gAMAwEAAhEDEQA/ALjSjpQnzGsHKcgvLZUt5KHFoORCTnv6gU3VqcV2n1nC86EkZrcaJbHzDzD8ioSAlhARVG9kdTG+QZAi/hdQ+x4xu8WWl2NLcW3nmtl0kpX1B7jXVxw3iKLNtCJsQ+HPyuNna2reD/tc5ka8jtpkwLitUG+BbqlGE/5JCRuG5Q5jtnSmmqCx2q45Lf41g7KqIywts8cO/l48PJXxSgEkqIAGsk1O8WaWGWnFxLEhEp1OpUhfuD+PHrs60sY20jSJZXCtxXHt2eR3Ke68By+/JPixXnJTceM2p151XhQhO0k1dPVknVjS3C9Hmtbtq38evTzVGwlpWlm4+r39SHGHASHkJAKCBnkQNRFFM2DNHsKJES9OablXBY861DMN/KnPvvooqFsoZ2zmkOIy0D6gmnYdXkbA8wLFOFFFYd2u0SNbnJs90NMtjWd5PAcTRBNsylDWlxDWi5KhGOraGMZ3BhAAbLnpUAbgoeLL85fStDW3xViBUy/vTy0GUqyShHADUM+dais9IQXkt3LsNE2RtNG2X6gBfyRVk0ZYLEeEm6z2/wBbIT7NKv2Un+z21caRdGtjYk4tbTK8KmoqC+Wz8eRAA6ZkE9Ku9H0UIPxCsppLiLm/KR9+bvYdUUUUUzWHWFeLxEjW1ybPdDbLY+qjuAG8moTi3F0udcfSvEtxmz7FgHUgcTxPOsjHuJZkrEDzb6XGGIqy21HVtTlqJPzGlmk9TUF51G7l0fA8HbSsE8ubz6DrzRRVS0d6OsvRXe9ta/ejxljZwUodhWfjzRu2+HLjZkJbm+84yNQe5jgrv3iKSQs1vRXO0gpG1WwJy+7uv05+2amWGr25Ev8AGuDYKg2rJxA+JJ1Efauh4ctl2G1JjOBxl5IWhQ3g1zO6y4l5bTyFNuIPhUlQyII3Gq9oeRcRYJCpJPqKnP0wVtz+Ijlnl9QatopCHbNL9JqON8TaoGxGXiD0/SoFFFFNVgkgaS8DJfjru8AJTLYRm8nZ6VIG3qB9x0FYuANG6EJZut5Shx4gLYY2hG8KVuJ4Dd29oofYMMmvbNOG4rVNo/8AOHdndztwvw/m5UiiiiiEnSvinR/bZr6JDhVGkpI8brQHtBwUOPPvTFEiMtRGo0ZsNstJCEJG4CvaKiGNBJAzKvfUSyRtje4lrdw4L60UUVJUL//Z"/>
          <p:cNvSpPr>
            <a:spLocks noChangeAspect="1" noChangeArrowheads="1"/>
          </p:cNvSpPr>
          <p:nvPr/>
        </p:nvSpPr>
        <p:spPr bwMode="auto">
          <a:xfrm>
            <a:off x="155575" y="-250825"/>
            <a:ext cx="523875" cy="523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5560" name="Picture 24" descr="Mar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4408" y="4077072"/>
            <a:ext cx="237406" cy="237406"/>
          </a:xfrm>
          <a:prstGeom prst="rect">
            <a:avLst/>
          </a:prstGeom>
          <a:noFill/>
        </p:spPr>
      </p:pic>
      <p:pic>
        <p:nvPicPr>
          <p:cNvPr id="65562" name="Picture 26" descr="See full size ima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5" y="4395192"/>
            <a:ext cx="552801" cy="545976"/>
          </a:xfrm>
          <a:prstGeom prst="rect">
            <a:avLst/>
          </a:prstGeom>
          <a:noFill/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39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1376" y="-891480"/>
            <a:ext cx="7315200" cy="854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221088"/>
            <a:ext cx="2232248" cy="148889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46654" cy="750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5229200"/>
            <a:ext cx="1989976" cy="149248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185714"/>
            <a:ext cx="1985392" cy="144308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1124744"/>
            <a:ext cx="2859892" cy="151216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2420888"/>
            <a:ext cx="1872207" cy="148372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1691680" y="3212976"/>
            <a:ext cx="2160240" cy="18722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91680" y="3212976"/>
            <a:ext cx="4248472" cy="15841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63688" y="2420888"/>
            <a:ext cx="2016224" cy="576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35696" y="1628800"/>
            <a:ext cx="4176464" cy="432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267744" y="1052736"/>
            <a:ext cx="1440160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84168" y="3140968"/>
            <a:ext cx="2880320" cy="5847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ESO @ Chile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95936" y="1412776"/>
            <a:ext cx="1584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ALMA (</a:t>
            </a:r>
            <a:r>
              <a:rPr lang="en-US" sz="800" dirty="0" err="1" smtClean="0">
                <a:solidFill>
                  <a:schemeClr val="bg1"/>
                </a:solidFill>
              </a:rPr>
              <a:t>Chajnantor</a:t>
            </a:r>
            <a:r>
              <a:rPr lang="en-US" sz="800" dirty="0" smtClean="0">
                <a:solidFill>
                  <a:schemeClr val="bg1"/>
                </a:solidFill>
              </a:rPr>
              <a:t>)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95936" y="3717612"/>
            <a:ext cx="1584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La </a:t>
            </a:r>
            <a:r>
              <a:rPr lang="en-US" sz="800" dirty="0" err="1" smtClean="0">
                <a:solidFill>
                  <a:schemeClr val="bg1"/>
                </a:solidFill>
              </a:rPr>
              <a:t>Silla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0232" y="2420888"/>
            <a:ext cx="1584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VLT (</a:t>
            </a:r>
            <a:r>
              <a:rPr lang="en-US" sz="800" dirty="0" err="1" smtClean="0">
                <a:solidFill>
                  <a:schemeClr val="bg1"/>
                </a:solidFill>
              </a:rPr>
              <a:t>Paranal</a:t>
            </a:r>
            <a:r>
              <a:rPr lang="en-US" sz="800" dirty="0" smtClean="0">
                <a:solidFill>
                  <a:schemeClr val="bg1"/>
                </a:solidFill>
              </a:rPr>
              <a:t>)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23928" y="6525924"/>
            <a:ext cx="2016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Joint ALMA Office (Santiago)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6444208" y="5517232"/>
            <a:ext cx="1584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ESO (Santiago)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4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-36512" y="-27384"/>
            <a:ext cx="9180512" cy="724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 cstate="print"/>
          <a:srcRect l="1524" t="11713" r="5931" b="18076"/>
          <a:stretch>
            <a:fillRect/>
          </a:stretch>
        </p:blipFill>
        <p:spPr bwMode="auto">
          <a:xfrm>
            <a:off x="3635896" y="1412776"/>
            <a:ext cx="5304234" cy="520712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3" name="Rectangle 2"/>
          <p:cNvSpPr>
            <a:spLocks/>
          </p:cNvSpPr>
          <p:nvPr/>
        </p:nvSpPr>
        <p:spPr bwMode="auto">
          <a:xfrm>
            <a:off x="179512" y="1412776"/>
            <a:ext cx="3445023" cy="17281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Community and ESO conducted Phase A studies for eight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instruments and two adaptive optics modules 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(2007-2010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) </a:t>
            </a:r>
          </a:p>
        </p:txBody>
      </p:sp>
      <p:sp>
        <p:nvSpPr>
          <p:cNvPr id="30724" name="Rectangle 3"/>
          <p:cNvSpPr>
            <a:spLocks/>
          </p:cNvSpPr>
          <p:nvPr/>
        </p:nvSpPr>
        <p:spPr bwMode="auto">
          <a:xfrm>
            <a:off x="179513" y="4869160"/>
            <a:ext cx="2952327" cy="1800200"/>
          </a:xfrm>
          <a:prstGeom prst="rect">
            <a:avLst/>
          </a:prstGeom>
          <a:solidFill>
            <a:srgbClr val="008D2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60729" tIns="160729" rIns="160729" bIns="160729"/>
          <a:lstStyle/>
          <a:p>
            <a:pPr algn="l"/>
            <a:r>
              <a:rPr lang="en-US" dirty="0"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All near- </a:t>
            </a:r>
            <a:r>
              <a:rPr lang="en-US" dirty="0" smtClean="0"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and </a:t>
            </a:r>
            <a:r>
              <a:rPr lang="en-US" dirty="0"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thermal infrared instruments </a:t>
            </a:r>
            <a:r>
              <a:rPr lang="en-US" dirty="0" smtClean="0"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aim for exploiting    E-ELT diffraction </a:t>
            </a:r>
            <a:r>
              <a:rPr lang="en-US" dirty="0"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limit  </a:t>
            </a:r>
          </a:p>
        </p:txBody>
      </p:sp>
      <p:cxnSp>
        <p:nvCxnSpPr>
          <p:cNvPr id="30725" name="Straight Arrow Connector 5"/>
          <p:cNvCxnSpPr>
            <a:cxnSpLocks noChangeShapeType="1"/>
          </p:cNvCxnSpPr>
          <p:nvPr/>
        </p:nvCxnSpPr>
        <p:spPr bwMode="auto">
          <a:xfrm flipV="1">
            <a:off x="3203848" y="5418000"/>
            <a:ext cx="1296144" cy="72008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2411760" y="332656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</a:rPr>
              <a:t>E-ELT Instrumentation Plan</a:t>
            </a:r>
            <a:endParaRPr lang="en-US" sz="2400" u="sng" dirty="0">
              <a:solidFill>
                <a:schemeClr val="bg1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7185992" y="3456000"/>
            <a:ext cx="698376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76256" y="5050800"/>
            <a:ext cx="698376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24328" y="511200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+ MAORY (MCAO)</a:t>
            </a:r>
            <a:endParaRPr lang="en-US" sz="10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40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1520"/>
            <a:ext cx="9252520" cy="925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</a:effectLst>
        </p:spPr>
      </p:pic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033" y="1312118"/>
            <a:ext cx="3546202" cy="5429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1924" y="1312118"/>
            <a:ext cx="4162350" cy="5429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8" name="Rectangle 3"/>
          <p:cNvSpPr>
            <a:spLocks/>
          </p:cNvSpPr>
          <p:nvPr/>
        </p:nvSpPr>
        <p:spPr bwMode="auto">
          <a:xfrm>
            <a:off x="1043608" y="188640"/>
            <a:ext cx="7056784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800" u="sng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Implementation of </a:t>
            </a:r>
            <a:r>
              <a:rPr lang="en-US" sz="2800" u="sng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Instrumentation </a:t>
            </a:r>
            <a:r>
              <a:rPr lang="en-US" sz="2800" u="sng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P</a:t>
            </a:r>
            <a:r>
              <a:rPr lang="en-US" sz="2800" u="sng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lan</a:t>
            </a:r>
            <a:endParaRPr lang="en-US" sz="2800" u="sng" dirty="0">
              <a:solidFill>
                <a:schemeClr val="bg1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</p:txBody>
      </p:sp>
      <p:cxnSp>
        <p:nvCxnSpPr>
          <p:cNvPr id="31749" name="Straight Arrow Connector 9"/>
          <p:cNvCxnSpPr>
            <a:cxnSpLocks noChangeShapeType="1"/>
          </p:cNvCxnSpPr>
          <p:nvPr/>
        </p:nvCxnSpPr>
        <p:spPr bwMode="auto">
          <a:xfrm>
            <a:off x="2911078" y="3161109"/>
            <a:ext cx="1125141" cy="0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1750" name="Straight Arrow Connector 13"/>
          <p:cNvCxnSpPr>
            <a:cxnSpLocks noChangeShapeType="1"/>
          </p:cNvCxnSpPr>
          <p:nvPr/>
        </p:nvCxnSpPr>
        <p:spPr bwMode="auto">
          <a:xfrm flipH="1">
            <a:off x="714375" y="3161109"/>
            <a:ext cx="1125141" cy="0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1751" name="TextBox 16"/>
          <p:cNvSpPr txBox="1">
            <a:spLocks noChangeArrowheads="1"/>
          </p:cNvSpPr>
          <p:nvPr/>
        </p:nvSpPr>
        <p:spPr bwMode="auto">
          <a:xfrm>
            <a:off x="2000250" y="3000375"/>
            <a:ext cx="803672" cy="28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/>
            <a:r>
              <a:rPr lang="en-US" sz="1400" dirty="0" smtClean="0"/>
              <a:t>~30 </a:t>
            </a:r>
            <a:r>
              <a:rPr lang="en-US" sz="1400" dirty="0"/>
              <a:t>m</a:t>
            </a:r>
          </a:p>
        </p:txBody>
      </p:sp>
      <p:sp>
        <p:nvSpPr>
          <p:cNvPr id="31752" name="TextBox 17"/>
          <p:cNvSpPr txBox="1">
            <a:spLocks noChangeArrowheads="1"/>
          </p:cNvSpPr>
          <p:nvPr/>
        </p:nvSpPr>
        <p:spPr bwMode="auto">
          <a:xfrm>
            <a:off x="1143000" y="6161484"/>
            <a:ext cx="2571750" cy="28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Nasmyth</a:t>
            </a:r>
            <a:r>
              <a:rPr lang="en-US" sz="1400" dirty="0">
                <a:solidFill>
                  <a:schemeClr val="bg1"/>
                </a:solidFill>
              </a:rPr>
              <a:t> platforms A &amp; B</a:t>
            </a:r>
          </a:p>
        </p:txBody>
      </p:sp>
      <p:cxnSp>
        <p:nvCxnSpPr>
          <p:cNvPr id="31753" name="Straight Arrow Connector 18"/>
          <p:cNvCxnSpPr>
            <a:cxnSpLocks noChangeShapeType="1"/>
          </p:cNvCxnSpPr>
          <p:nvPr/>
        </p:nvCxnSpPr>
        <p:spPr bwMode="auto">
          <a:xfrm>
            <a:off x="5107781" y="2035969"/>
            <a:ext cx="0" cy="3589734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1754" name="Straight Arrow Connector 21"/>
          <p:cNvCxnSpPr>
            <a:cxnSpLocks noChangeShapeType="1"/>
          </p:cNvCxnSpPr>
          <p:nvPr/>
        </p:nvCxnSpPr>
        <p:spPr bwMode="auto">
          <a:xfrm>
            <a:off x="5589984" y="2035969"/>
            <a:ext cx="0" cy="3589734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1755" name="TextBox 22"/>
          <p:cNvSpPr txBox="1">
            <a:spLocks noChangeArrowheads="1"/>
          </p:cNvSpPr>
          <p:nvPr/>
        </p:nvSpPr>
        <p:spPr bwMode="auto">
          <a:xfrm>
            <a:off x="4857750" y="908720"/>
            <a:ext cx="1000125" cy="3726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1</a:t>
            </a:r>
            <a:r>
              <a:rPr lang="en-US" sz="1000" baseline="30000" dirty="0">
                <a:solidFill>
                  <a:schemeClr val="bg1"/>
                </a:solidFill>
              </a:rPr>
              <a:t>st</a:t>
            </a:r>
            <a:r>
              <a:rPr lang="en-US" sz="1000" dirty="0">
                <a:solidFill>
                  <a:schemeClr val="bg1"/>
                </a:solidFill>
              </a:rPr>
              <a:t> light instruments</a:t>
            </a:r>
          </a:p>
        </p:txBody>
      </p:sp>
      <p:sp>
        <p:nvSpPr>
          <p:cNvPr id="31756" name="TextBox 23"/>
          <p:cNvSpPr txBox="1">
            <a:spLocks noChangeArrowheads="1"/>
          </p:cNvSpPr>
          <p:nvPr/>
        </p:nvSpPr>
        <p:spPr bwMode="auto">
          <a:xfrm>
            <a:off x="5911453" y="908720"/>
            <a:ext cx="1393031" cy="2188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2</a:t>
            </a:r>
            <a:r>
              <a:rPr lang="en-US" sz="1000" baseline="30000" dirty="0">
                <a:solidFill>
                  <a:schemeClr val="bg1"/>
                </a:solidFill>
              </a:rPr>
              <a:t>nd</a:t>
            </a:r>
            <a:r>
              <a:rPr lang="en-US" sz="1000" dirty="0">
                <a:solidFill>
                  <a:schemeClr val="bg1"/>
                </a:solidFill>
              </a:rPr>
              <a:t> group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365104"/>
            <a:ext cx="3323861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41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39521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43608" y="601524"/>
            <a:ext cx="70567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Level of Community Involvement (FTEs)</a:t>
            </a:r>
            <a:endParaRPr lang="en-US" sz="2800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42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eso.org/public/archives/images/screen/elt_v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4232" y="0"/>
            <a:ext cx="10494824" cy="6986440"/>
          </a:xfrm>
          <a:prstGeom prst="rect">
            <a:avLst/>
          </a:prstGeom>
          <a:noFill/>
        </p:spPr>
      </p:pic>
      <p:pic>
        <p:nvPicPr>
          <p:cNvPr id="6" name="Picture 2" descr="http://www.museumtalk.net/MTblog/wp-content/uploads/2013/07/Allosaurus_Jardin_des_Plantes-wiki-Eric-Gaba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868144" y="5976664"/>
            <a:ext cx="764704" cy="764704"/>
          </a:xfrm>
          <a:prstGeom prst="rect">
            <a:avLst/>
          </a:prstGeom>
          <a:noFill/>
        </p:spPr>
      </p:pic>
      <p:pic>
        <p:nvPicPr>
          <p:cNvPr id="69636" name="Picture 4" descr="http://www.dinosaur-world.com/tyrannosaurs/images/tyrannosaurus_rex_skelet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39552" y="5836064"/>
            <a:ext cx="936105" cy="545264"/>
          </a:xfrm>
          <a:prstGeom prst="rect">
            <a:avLst/>
          </a:prstGeom>
          <a:noFill/>
        </p:spPr>
      </p:pic>
      <p:pic>
        <p:nvPicPr>
          <p:cNvPr id="69639" name="Picture 7" descr="http://www.sivatherium.narod.ru/library/Dixon_2/01/p0012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156176" y="5085184"/>
            <a:ext cx="1368152" cy="3967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9512" y="81754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Are ELTs dinosaurs and bound to become extinct? </a:t>
            </a:r>
            <a:endParaRPr lang="en-US" sz="280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2044005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No.  Actually, dinosaurs were the most successful group of animals on Earth:  They did </a:t>
            </a:r>
            <a:r>
              <a:rPr lang="en-US" sz="2800" u="sng" dirty="0" smtClean="0">
                <a:solidFill>
                  <a:srgbClr val="FFFF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not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</a:rPr>
              <a:t> become extinct because they were too large.    </a:t>
            </a:r>
            <a:endParaRPr lang="en-US" sz="2800" dirty="0">
              <a:solidFill>
                <a:srgbClr val="FFFF00"/>
              </a:solidFill>
              <a:effectLst>
                <a:outerShdw blurRad="50800" dist="508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4129916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Their gigantism was due to their cold-bloodedness. </a:t>
            </a:r>
            <a:r>
              <a:rPr lang="en-US" sz="2800" dirty="0" smtClean="0"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  </a:t>
            </a:r>
            <a:endParaRPr lang="en-US" sz="2800" dirty="0"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5427221"/>
            <a:ext cx="979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ELTs will be kept cool and can and must be giants.     </a:t>
            </a:r>
            <a:endParaRPr lang="en-US" sz="280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84368" y="5373216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</a:rPr>
              <a:t>VLT</a:t>
            </a:r>
            <a:endParaRPr lang="en-US" sz="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43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raumfahrer.net/news/images/eelt_vs_gizeh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3667"/>
            <a:ext cx="9144000" cy="3747541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44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ttp://www.eso.org/public/archives/images/screen/e-elt-vlt_st-cathed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374393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45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eso.org/public/archives/images/screen/e-elt-and-vlt-vs-atom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3743931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46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eso.org/public/archives/images/screen/e-elt-vlt-vs-ar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277"/>
            <a:ext cx="9144000" cy="3743931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47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upload.wikimedia.org/wikipedia/commons/thumb/5/59/E-ELT_and_VLT_sizes_compared_with_Brandenburger_Tor.jpg/1280px-E-ELT_and_VLT_sizes_compared_with_Brandenburger_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0740"/>
            <a:ext cx="9144000" cy="3750468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48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http://www.eso.org/public/archives/images/screen/e-elt-and-vlt-vs-pisa-t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5184" cy="374441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49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"/>
            <a:ext cx="7272808" cy="235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564904"/>
            <a:ext cx="8229600" cy="720079"/>
          </a:xfrm>
        </p:spPr>
        <p:txBody>
          <a:bodyPr/>
          <a:lstStyle/>
          <a:p>
            <a:pPr algn="ctr">
              <a:buNone/>
            </a:pPr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shorter history of ESO</a:t>
            </a:r>
            <a:endParaRPr lang="en-US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36413"/>
            <a:ext cx="9144000" cy="34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6675" y="0"/>
            <a:ext cx="1457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5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://www.eso.org/public/archives/images/screen/e-elt-and-vlt-vsosse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277"/>
            <a:ext cx="9144000" cy="3743931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50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http://www.eso.org/public/archives/images/screen/e-elt-vlt-sagrada-famil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5186" cy="3744416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51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eelt.org.uk/media/20100625/elt-london-e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2248"/>
            <a:ext cx="9144000" cy="5585064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52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so.org/public/archives/images/screen/e-elt-vlt-op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3743931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53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osmicdiary.org/fmarchis/files/2011/09/e-elt-and-vlt-vs-statue-of-liber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56792"/>
            <a:ext cx="9143999" cy="3752076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54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osmicdiary.org/fmarchis/files/2011/09/e-elt-and-vlt-vs-statue-of-liber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56792"/>
            <a:ext cx="9143999" cy="3752076"/>
          </a:xfrm>
          <a:prstGeom prst="rect">
            <a:avLst/>
          </a:prstGeom>
          <a:noFill/>
        </p:spPr>
      </p:pic>
      <p:pic>
        <p:nvPicPr>
          <p:cNvPr id="77826" name="Picture 2" descr="Houston Texas Lone Star snow gl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4551" y="-243408"/>
            <a:ext cx="7673993" cy="7344816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55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054828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794" name="Rectangle 1"/>
          <p:cNvSpPr>
            <a:spLocks/>
          </p:cNvSpPr>
          <p:nvPr/>
        </p:nvSpPr>
        <p:spPr bwMode="auto">
          <a:xfrm>
            <a:off x="611560" y="590873"/>
            <a:ext cx="8064896" cy="1253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r>
              <a:rPr lang="en-US" sz="2400" dirty="0"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The </a:t>
            </a:r>
            <a:r>
              <a:rPr lang="en-US" sz="2400" dirty="0" smtClean="0"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E-ELT is one of the most carefully prepared major science facilities ever, thanks to enormous joint efforts by community and ESO.  </a:t>
            </a:r>
            <a:endParaRPr lang="en-US" sz="2400" dirty="0"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251520" y="5805264"/>
            <a:ext cx="8568952" cy="5760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The project is now proceeding to the construction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phase.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56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lum bright="50000" contrast="-40000"/>
          </a:blip>
          <a:srcRect/>
          <a:stretch>
            <a:fillRect/>
          </a:stretch>
        </p:blipFill>
        <p:spPr bwMode="auto">
          <a:xfrm>
            <a:off x="-1764704" y="-315416"/>
            <a:ext cx="12687300" cy="850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0"/>
            <a:ext cx="48486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2987824" y="6048672"/>
            <a:ext cx="3168352" cy="908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Available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at: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http://www.eso.org/sci/facilitieseelt/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ea typeface="Georgia" pitchFamily="18" charset="0"/>
                <a:cs typeface="Arial" pitchFamily="34" charset="0"/>
                <a:sym typeface="Georgia" pitchFamily="18" charset="0"/>
              </a:rPr>
              <a:t>docs/e-elt_constrproposal.pdf</a:t>
            </a:r>
            <a:endParaRPr lang="en-US" sz="1400" dirty="0">
              <a:solidFill>
                <a:schemeClr val="bg1"/>
              </a:solidFill>
              <a:latin typeface="Arial" pitchFamily="34" charset="0"/>
              <a:ea typeface="Georgia" pitchFamily="18" charset="0"/>
              <a:cs typeface="Arial" pitchFamily="34" charset="0"/>
              <a:sym typeface="Georg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521796"/>
            <a:ext cx="1368000" cy="13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icture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2512" y="5522167"/>
            <a:ext cx="1368000" cy="1363217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57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58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innfigur.com/images/1/2/100_78_2.JPG?osCsid=61gfhfj8h0qsflbk9cbafau9l6"/>
          <p:cNvPicPr>
            <a:picLocks noChangeAspect="1" noChangeArrowheads="1"/>
          </p:cNvPicPr>
          <p:nvPr/>
        </p:nvPicPr>
        <p:blipFill>
          <a:blip r:embed="rId2" cstate="print">
            <a:lum bright="53000"/>
          </a:blip>
          <a:srcRect/>
          <a:stretch>
            <a:fillRect/>
          </a:stretch>
        </p:blipFill>
        <p:spPr bwMode="auto">
          <a:xfrm>
            <a:off x="0" y="-1251520"/>
            <a:ext cx="9739714" cy="860341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19268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600" b="1" u="sng" dirty="0" smtClean="0">
                <a:latin typeface="Arial" pitchFamily="34" charset="0"/>
                <a:cs typeface="Arial" pitchFamily="34" charset="0"/>
              </a:rPr>
              <a:t>Disclaimer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Although I had the privilege to lead efforts in almost all operations and technical areas ESO entrusts astronomers with, </a:t>
            </a:r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e.g.:</a:t>
            </a:r>
          </a:p>
          <a:p>
            <a:pPr marL="324000" indent="-324000"/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High Resolution Spectrograph (@HST) Instrument Scientist (STECF)</a:t>
            </a:r>
          </a:p>
          <a:p>
            <a:pPr marL="324000" indent="-324000"/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Head, User Support at Headquarters </a:t>
            </a:r>
          </a:p>
          <a:p>
            <a:pPr marL="324000" indent="-324000"/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Head, NTT Team and NTT Upgrade Project Manager</a:t>
            </a:r>
          </a:p>
          <a:p>
            <a:pPr marL="324000" indent="-324000"/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VLT Science Operations Plan</a:t>
            </a:r>
          </a:p>
          <a:p>
            <a:pPr marL="324000" indent="-324000"/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Head, Mid-sized Telescopes Team</a:t>
            </a:r>
          </a:p>
          <a:p>
            <a:pPr marL="324000" indent="-324000"/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ESO Project Scientist and Manager for Wide Field Imager (8K x 8K)</a:t>
            </a:r>
          </a:p>
          <a:p>
            <a:pPr marL="324000" indent="-324000"/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Head, Optical Detector Team</a:t>
            </a:r>
          </a:p>
          <a:p>
            <a:pPr marL="324000" indent="-324000"/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ESO Project Scientist and Manager for </a:t>
            </a:r>
            <a:r>
              <a:rPr lang="en-US" sz="2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OmegaCAM@VST</a:t>
            </a:r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(16K x 16K)</a:t>
            </a:r>
          </a:p>
          <a:p>
            <a:pPr marL="324000" indent="-324000"/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Head, Instrument Scientists Department</a:t>
            </a:r>
          </a:p>
          <a:p>
            <a:pPr marL="324000" indent="-324000"/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ESO Project Scientist for CRIRES Upgrade, 4MOST, and MOONS</a:t>
            </a:r>
          </a:p>
          <a:p>
            <a:pPr marL="324000" indent="-324000">
              <a:buNone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I have not been directly involved in the E-ELT project.</a:t>
            </a:r>
          </a:p>
          <a:p>
            <a:pPr marL="324000" indent="-324000">
              <a:buNone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324000" indent="-324000">
              <a:buNone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And the talk hasn’t really been updated for two years.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2" y="6269250"/>
            <a:ext cx="6912768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Listen at your own risk.  Reduce it by asking questions!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59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5085184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This is the most powerful astronomy machine on Earth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0040" y="5661248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Why raise a billion Euros to build a new one?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496" y="6597352"/>
            <a:ext cx="36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ESO’s VLT Observatory on Cerro </a:t>
            </a:r>
            <a:r>
              <a:rPr lang="en-US" sz="1100" dirty="0" err="1" smtClean="0">
                <a:solidFill>
                  <a:schemeClr val="bg1"/>
                </a:solidFill>
              </a:rPr>
              <a:t>Paranal</a:t>
            </a:r>
            <a:r>
              <a:rPr lang="en-US" sz="1100" dirty="0" smtClean="0">
                <a:solidFill>
                  <a:schemeClr val="bg1"/>
                </a:solidFill>
              </a:rPr>
              <a:t> (Chile)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6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zinnfigur.com/images/1/2/100_78_2.JPG?osCsid=61gfhfj8h0qsflbk9cbafau9l6"/>
          <p:cNvPicPr>
            <a:picLocks noChangeAspect="1" noChangeArrowheads="1"/>
          </p:cNvPicPr>
          <p:nvPr/>
        </p:nvPicPr>
        <p:blipFill>
          <a:blip r:embed="rId2" cstate="print">
            <a:lum bright="53000"/>
          </a:blip>
          <a:srcRect/>
          <a:stretch>
            <a:fillRect/>
          </a:stretch>
        </p:blipFill>
        <p:spPr bwMode="auto">
          <a:xfrm>
            <a:off x="0" y="-1251520"/>
            <a:ext cx="9739714" cy="860341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5576" y="838448"/>
            <a:ext cx="77048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scientific interests: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Be stars  </a:t>
            </a:r>
            <a:r>
              <a:rPr lang="en-US" sz="1600" dirty="0" smtClean="0"/>
              <a:t>(</a:t>
            </a:r>
            <a:r>
              <a:rPr lang="en-US" sz="1600" dirty="0" err="1" smtClean="0"/>
              <a:t>Carciofi</a:t>
            </a:r>
            <a:r>
              <a:rPr lang="en-US" sz="1600" dirty="0" smtClean="0"/>
              <a:t>, </a:t>
            </a:r>
            <a:r>
              <a:rPr lang="en-US" sz="1600" dirty="0" err="1" smtClean="0"/>
              <a:t>Martayan</a:t>
            </a:r>
            <a:r>
              <a:rPr lang="en-US" sz="1600" dirty="0" smtClean="0"/>
              <a:t>, </a:t>
            </a:r>
            <a:r>
              <a:rPr lang="en-US" sz="1600" dirty="0" err="1" smtClean="0"/>
              <a:t>Rivinius</a:t>
            </a:r>
            <a:r>
              <a:rPr lang="en-US" sz="1600" dirty="0" smtClean="0"/>
              <a:t>, </a:t>
            </a:r>
            <a:r>
              <a:rPr lang="en-US" sz="1600" dirty="0" err="1" smtClean="0"/>
              <a:t>Štefl</a:t>
            </a:r>
            <a:r>
              <a:rPr lang="en-US" sz="1600" dirty="0" smtClean="0"/>
              <a:t>, et al.) 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  (</a:t>
            </a:r>
            <a:r>
              <a:rPr lang="en-US" sz="1600" dirty="0" err="1" smtClean="0"/>
              <a:t>Nonradial</a:t>
            </a:r>
            <a:r>
              <a:rPr lang="en-US" sz="1600" dirty="0" smtClean="0"/>
              <a:t>) pulsations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  Mass loss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  Structure and dynamics of </a:t>
            </a:r>
            <a:r>
              <a:rPr lang="en-US" sz="1600" dirty="0" err="1" smtClean="0"/>
              <a:t>circumstellar</a:t>
            </a:r>
            <a:r>
              <a:rPr lang="en-US" sz="1600" dirty="0" smtClean="0"/>
              <a:t> disks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  Activity cycles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  Rotation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  Magnetism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  </a:t>
            </a:r>
            <a:r>
              <a:rPr lang="en-US" sz="1600" dirty="0" err="1" smtClean="0"/>
              <a:t>Binarity</a:t>
            </a:r>
            <a:r>
              <a:rPr lang="en-US" sz="1600" dirty="0" smtClean="0"/>
              <a:t> 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  Evolution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Luminous Blue Variables  </a:t>
            </a:r>
            <a:r>
              <a:rPr lang="en-US" sz="1600" dirty="0" smtClean="0"/>
              <a:t>(</a:t>
            </a:r>
            <a:r>
              <a:rPr lang="en-US" sz="1600" dirty="0" err="1" smtClean="0"/>
              <a:t>Martayan</a:t>
            </a:r>
            <a:r>
              <a:rPr lang="en-US" sz="1600" dirty="0" smtClean="0"/>
              <a:t>, </a:t>
            </a:r>
            <a:r>
              <a:rPr lang="en-US" sz="1600" dirty="0" err="1" smtClean="0"/>
              <a:t>Mehner</a:t>
            </a:r>
            <a:r>
              <a:rPr lang="en-US" sz="1600" dirty="0" smtClean="0"/>
              <a:t>, </a:t>
            </a:r>
            <a:r>
              <a:rPr lang="en-US" sz="1600" dirty="0" err="1" smtClean="0"/>
              <a:t>Rivinius</a:t>
            </a:r>
            <a:r>
              <a:rPr lang="en-US" sz="1600" dirty="0" smtClean="0"/>
              <a:t>, </a:t>
            </a:r>
            <a:r>
              <a:rPr lang="en-US" sz="1600" dirty="0" err="1" smtClean="0"/>
              <a:t>Štefl</a:t>
            </a:r>
            <a:r>
              <a:rPr lang="en-US" sz="1600" dirty="0" smtClean="0"/>
              <a:t>, et al.)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Supernovae  </a:t>
            </a:r>
            <a:r>
              <a:rPr lang="en-US" sz="1600" dirty="0" smtClean="0"/>
              <a:t>(</a:t>
            </a:r>
            <a:r>
              <a:rPr lang="en-US" sz="1600" dirty="0" err="1" smtClean="0"/>
              <a:t>Höflich</a:t>
            </a:r>
            <a:r>
              <a:rPr lang="en-US" sz="1600" dirty="0" smtClean="0"/>
              <a:t>, </a:t>
            </a:r>
            <a:r>
              <a:rPr lang="en-US" sz="1600" dirty="0" err="1" smtClean="0"/>
              <a:t>Maund</a:t>
            </a:r>
            <a:r>
              <a:rPr lang="en-US" sz="1600" dirty="0" smtClean="0"/>
              <a:t>, </a:t>
            </a:r>
            <a:r>
              <a:rPr lang="en-US" sz="1600" dirty="0" err="1" smtClean="0"/>
              <a:t>Patat</a:t>
            </a:r>
            <a:r>
              <a:rPr lang="en-US" sz="1600" dirty="0" smtClean="0"/>
              <a:t>, Wang, Wheeler, et al.)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  Discovery with NTT of rings around SN 1987A (</a:t>
            </a:r>
            <a:r>
              <a:rPr lang="en-US" sz="1600" dirty="0" err="1" smtClean="0"/>
              <a:t>Wampler</a:t>
            </a:r>
            <a:r>
              <a:rPr lang="en-US" sz="1600" dirty="0" smtClean="0"/>
              <a:t>, Wang)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  </a:t>
            </a:r>
            <a:r>
              <a:rPr lang="en-US" sz="1600" dirty="0" err="1" smtClean="0"/>
              <a:t>Spectropolarimetry</a:t>
            </a:r>
            <a:r>
              <a:rPr lang="en-US" sz="1600" dirty="0" smtClean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3968" y="5765194"/>
            <a:ext cx="496855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I’m very grateful to participate as a student. 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60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16"/>
            <a:ext cx="9144000" cy="686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5536" y="332656"/>
            <a:ext cx="8352928" cy="1200329"/>
          </a:xfrm>
          <a:prstGeom prst="rect">
            <a:avLst/>
          </a:prstGeom>
          <a:noFill/>
          <a:effectLst>
            <a:outerShdw blurRad="38100" dist="25400" algn="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Scientific answer: The Very Large Telescope (VLT) and many other ground-based and space-borne observatories have uncovered exciting new facts, e.g.: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844824"/>
            <a:ext cx="8352928" cy="907941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The Universe expands at an increasing pace.</a:t>
            </a:r>
          </a:p>
          <a:p>
            <a:pPr algn="r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But we do not know why.  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3068960"/>
            <a:ext cx="8352928" cy="907941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 Galaxies assemble from primeval gas and stars.</a:t>
            </a:r>
          </a:p>
          <a:p>
            <a:pPr algn="r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But we do not know how and when.  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221088"/>
            <a:ext cx="8352928" cy="907941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 The Universe abounds in planets.</a:t>
            </a:r>
          </a:p>
          <a:p>
            <a:pPr algn="r">
              <a:spcAft>
                <a:spcPts val="1200"/>
              </a:spcAft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But we do not know whether any of them carry life.  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5445224"/>
            <a:ext cx="8748464" cy="907941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These are facts.  </a:t>
            </a:r>
          </a:p>
          <a:p>
            <a:pPr algn="r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But their understanding requires deeper data.  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7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60648"/>
            <a:ext cx="8352928" cy="1200329"/>
          </a:xfrm>
          <a:prstGeom prst="rect">
            <a:avLst/>
          </a:prstGeom>
          <a:noFill/>
          <a:effectLst>
            <a:outerShdw blurRad="38100" dist="25400" algn="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Because the Very Large Telescope (VLT) and many other ground-based and space-borne observatories have uncovered exciting new facts, e.g.: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62366" y="-27384"/>
            <a:ext cx="10802289" cy="72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7504" y="260648"/>
            <a:ext cx="8856984" cy="1723549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Only Extremely Large Telescopes can supply such data and help to convert them to understanding.  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The three examples form the core of the science case for the E-ELT.    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8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eso.org/public/archives/images/screen/1-newtelh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3886" cy="68853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616" y="332656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Technical answer:  Moore’s law for optical telescopes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8144" y="5013176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   Glass reflector</a:t>
            </a:r>
          </a:p>
          <a:p>
            <a:r>
              <a:rPr lang="en-US" sz="1600" dirty="0" smtClean="0"/>
              <a:t>      Speculum (metal) reflector</a:t>
            </a:r>
          </a:p>
          <a:p>
            <a:r>
              <a:rPr lang="en-US" sz="1600" dirty="0" smtClean="0"/>
              <a:t>      Refractor </a:t>
            </a:r>
            <a:endParaRPr lang="en-US" sz="1600" dirty="0"/>
          </a:p>
        </p:txBody>
      </p:sp>
      <p:sp>
        <p:nvSpPr>
          <p:cNvPr id="8" name="5-Point Star 7"/>
          <p:cNvSpPr/>
          <p:nvPr/>
        </p:nvSpPr>
        <p:spPr>
          <a:xfrm>
            <a:off x="5976000" y="5589256"/>
            <a:ext cx="144016" cy="144000"/>
          </a:xfrm>
          <a:prstGeom prst="star5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4" name="Picture 4" descr="See original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8000" y="5337232"/>
            <a:ext cx="179999" cy="180000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92A43-FDD0-4DA1-BF14-DEAC080AF7D5}" type="slidenum">
              <a:rPr lang="en-US" smtClean="0"/>
              <a:pPr/>
              <a:t>9</a:t>
            </a:fld>
            <a:r>
              <a:rPr lang="en-US" smtClean="0"/>
              <a:t>/57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128727</TotalTime>
  <Words>1890</Words>
  <Application>Microsoft Office PowerPoint</Application>
  <PresentationFormat>On-screen Show (4:3)</PresentationFormat>
  <Paragraphs>332</Paragraphs>
  <Slides>60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Custom Design</vt:lpstr>
      <vt:lpstr>Slide 1</vt:lpstr>
      <vt:lpstr>Slide 2</vt:lpstr>
      <vt:lpstr>The European Southern Observatory in a Nutshell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Risk mitigation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Company>European Southern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Warum gibt es noch Leben auf der Erde?</dc:title>
  <dc:creator>Dietrich Baade</dc:creator>
  <cp:lastModifiedBy>dietrich baade</cp:lastModifiedBy>
  <cp:revision>3682</cp:revision>
  <dcterms:created xsi:type="dcterms:W3CDTF">2004-08-13T17:18:44Z</dcterms:created>
  <dcterms:modified xsi:type="dcterms:W3CDTF">2013-10-05T13:33:06Z</dcterms:modified>
</cp:coreProperties>
</file>